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73" r:id="rId3"/>
    <p:sldId id="257" r:id="rId4"/>
    <p:sldId id="258" r:id="rId5"/>
    <p:sldId id="259" r:id="rId6"/>
    <p:sldId id="260" r:id="rId7"/>
    <p:sldId id="262" r:id="rId8"/>
    <p:sldId id="274" r:id="rId9"/>
    <p:sldId id="263" r:id="rId10"/>
    <p:sldId id="265" r:id="rId11"/>
    <p:sldId id="266" r:id="rId12"/>
    <p:sldId id="267" r:id="rId13"/>
    <p:sldId id="275" r:id="rId14"/>
    <p:sldId id="268" r:id="rId15"/>
    <p:sldId id="269" r:id="rId16"/>
    <p:sldId id="272" r:id="rId17"/>
    <p:sldId id="270" r:id="rId18"/>
    <p:sldId id="271" r:id="rId1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  <a:srgbClr val="FFFF99"/>
    <a:srgbClr val="CCECFF"/>
    <a:srgbClr val="006600"/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772F6-0A30-465F-AD24-515C30C2D876}" type="datetimeFigureOut">
              <a:rPr lang="es-MX" smtClean="0"/>
              <a:pPr/>
              <a:t>10/10/2013</a:t>
            </a:fld>
            <a:endParaRPr lang="es-MX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75D9B39-AC38-4EAA-B1B6-77F3C45559D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772F6-0A30-465F-AD24-515C30C2D876}" type="datetimeFigureOut">
              <a:rPr lang="es-MX" smtClean="0"/>
              <a:pPr/>
              <a:t>10/10/2013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D9B39-AC38-4EAA-B1B6-77F3C45559D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772F6-0A30-465F-AD24-515C30C2D876}" type="datetimeFigureOut">
              <a:rPr lang="es-MX" smtClean="0"/>
              <a:pPr/>
              <a:t>10/10/2013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D9B39-AC38-4EAA-B1B6-77F3C45559D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772F6-0A30-465F-AD24-515C30C2D876}" type="datetimeFigureOut">
              <a:rPr lang="es-MX" smtClean="0"/>
              <a:pPr/>
              <a:t>10/10/2013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MX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75D9B39-AC38-4EAA-B1B6-77F3C45559D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772F6-0A30-465F-AD24-515C30C2D876}" type="datetimeFigureOut">
              <a:rPr lang="es-MX" smtClean="0"/>
              <a:pPr/>
              <a:t>10/10/2013</a:t>
            </a:fld>
            <a:endParaRPr lang="es-MX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D9B39-AC38-4EAA-B1B6-77F3C45559DE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772F6-0A30-465F-AD24-515C30C2D876}" type="datetimeFigureOut">
              <a:rPr lang="es-MX" smtClean="0"/>
              <a:pPr/>
              <a:t>10/10/2013</a:t>
            </a:fld>
            <a:endParaRPr lang="es-MX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D9B39-AC38-4EAA-B1B6-77F3C45559D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772F6-0A30-465F-AD24-515C30C2D876}" type="datetimeFigureOut">
              <a:rPr lang="es-MX" smtClean="0"/>
              <a:pPr/>
              <a:t>10/10/2013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75D9B39-AC38-4EAA-B1B6-77F3C45559DE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772F6-0A30-465F-AD24-515C30C2D876}" type="datetimeFigureOut">
              <a:rPr lang="es-MX" smtClean="0"/>
              <a:pPr/>
              <a:t>10/10/2013</a:t>
            </a:fld>
            <a:endParaRPr lang="es-MX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D9B39-AC38-4EAA-B1B6-77F3C45559D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772F6-0A30-465F-AD24-515C30C2D876}" type="datetimeFigureOut">
              <a:rPr lang="es-MX" smtClean="0"/>
              <a:pPr/>
              <a:t>10/10/2013</a:t>
            </a:fld>
            <a:endParaRPr lang="es-MX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D9B39-AC38-4EAA-B1B6-77F3C45559D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772F6-0A30-465F-AD24-515C30C2D876}" type="datetimeFigureOut">
              <a:rPr lang="es-MX" smtClean="0"/>
              <a:pPr/>
              <a:t>10/10/2013</a:t>
            </a:fld>
            <a:endParaRPr lang="es-MX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D9B39-AC38-4EAA-B1B6-77F3C45559DE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772F6-0A30-465F-AD24-515C30C2D876}" type="datetimeFigureOut">
              <a:rPr lang="es-MX" smtClean="0"/>
              <a:pPr/>
              <a:t>10/10/2013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D9B39-AC38-4EAA-B1B6-77F3C45559DE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EA772F6-0A30-465F-AD24-515C30C2D876}" type="datetimeFigureOut">
              <a:rPr lang="es-MX" smtClean="0"/>
              <a:pPr/>
              <a:t>10/10/2013</a:t>
            </a:fld>
            <a:endParaRPr lang="es-MX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75D9B39-AC38-4EAA-B1B6-77F3C45559DE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-468560" y="-675456"/>
            <a:ext cx="10729192" cy="4968552"/>
          </a:xfrm>
        </p:spPr>
        <p:txBody>
          <a:bodyPr>
            <a:noAutofit/>
          </a:bodyPr>
          <a:lstStyle/>
          <a:p>
            <a:pPr algn="ctr"/>
            <a:r>
              <a:rPr lang="es-MX" sz="4400" dirty="0" smtClean="0">
                <a:solidFill>
                  <a:srgbClr val="002060"/>
                </a:solidFill>
                <a:latin typeface="Arial Black" pitchFamily="34" charset="0"/>
              </a:rPr>
              <a:t/>
            </a:r>
            <a:br>
              <a:rPr lang="es-MX" sz="4400" dirty="0" smtClean="0">
                <a:solidFill>
                  <a:srgbClr val="002060"/>
                </a:solidFill>
                <a:latin typeface="Arial Black" pitchFamily="34" charset="0"/>
              </a:rPr>
            </a:br>
            <a:r>
              <a:rPr lang="es-MX" sz="4400" dirty="0" smtClean="0">
                <a:solidFill>
                  <a:srgbClr val="002060"/>
                </a:solidFill>
                <a:latin typeface="Arial Black" pitchFamily="34" charset="0"/>
              </a:rPr>
              <a:t>LINEAMIENTO PARA LA </a:t>
            </a:r>
            <a:br>
              <a:rPr lang="es-MX" sz="4400" dirty="0" smtClean="0">
                <a:solidFill>
                  <a:srgbClr val="002060"/>
                </a:solidFill>
                <a:latin typeface="Arial Black" pitchFamily="34" charset="0"/>
              </a:rPr>
            </a:br>
            <a:r>
              <a:rPr lang="es-MX" sz="4400" dirty="0" smtClean="0">
                <a:solidFill>
                  <a:srgbClr val="002060"/>
                </a:solidFill>
                <a:latin typeface="Arial Black" pitchFamily="34" charset="0"/>
              </a:rPr>
              <a:t/>
            </a:r>
            <a:br>
              <a:rPr lang="es-MX" sz="4400" dirty="0" smtClean="0">
                <a:solidFill>
                  <a:srgbClr val="002060"/>
                </a:solidFill>
                <a:latin typeface="Arial Black" pitchFamily="34" charset="0"/>
              </a:rPr>
            </a:br>
            <a:r>
              <a:rPr lang="es-MX" sz="4400" dirty="0" smtClean="0">
                <a:solidFill>
                  <a:srgbClr val="002060"/>
                </a:solidFill>
                <a:latin typeface="Arial Black" pitchFamily="34" charset="0"/>
              </a:rPr>
              <a:t>EVALUACION Y </a:t>
            </a:r>
            <a:br>
              <a:rPr lang="es-MX" sz="4400" dirty="0" smtClean="0">
                <a:solidFill>
                  <a:srgbClr val="002060"/>
                </a:solidFill>
                <a:latin typeface="Arial Black" pitchFamily="34" charset="0"/>
              </a:rPr>
            </a:br>
            <a:r>
              <a:rPr lang="es-MX" sz="4400" dirty="0">
                <a:solidFill>
                  <a:srgbClr val="002060"/>
                </a:solidFill>
                <a:latin typeface="Arial Black" pitchFamily="34" charset="0"/>
              </a:rPr>
              <a:t/>
            </a:r>
            <a:br>
              <a:rPr lang="es-MX" sz="4400" dirty="0">
                <a:solidFill>
                  <a:srgbClr val="002060"/>
                </a:solidFill>
                <a:latin typeface="Arial Black" pitchFamily="34" charset="0"/>
              </a:rPr>
            </a:br>
            <a:r>
              <a:rPr lang="es-MX" sz="4400" b="1" dirty="0" smtClean="0">
                <a:solidFill>
                  <a:srgbClr val="002060"/>
                </a:solidFill>
                <a:latin typeface="Arial Black" pitchFamily="34" charset="0"/>
              </a:rPr>
              <a:t>Acreditación DE </a:t>
            </a:r>
            <a:br>
              <a:rPr lang="es-MX" sz="4400" b="1" dirty="0" smtClean="0">
                <a:solidFill>
                  <a:srgbClr val="002060"/>
                </a:solidFill>
                <a:latin typeface="Arial Black" pitchFamily="34" charset="0"/>
              </a:rPr>
            </a:br>
            <a:r>
              <a:rPr lang="es-MX" sz="4400" b="1" dirty="0">
                <a:solidFill>
                  <a:srgbClr val="002060"/>
                </a:solidFill>
                <a:latin typeface="Arial Black" pitchFamily="34" charset="0"/>
              </a:rPr>
              <a:t/>
            </a:r>
            <a:br>
              <a:rPr lang="es-MX" sz="4400" b="1" dirty="0">
                <a:solidFill>
                  <a:srgbClr val="002060"/>
                </a:solidFill>
                <a:latin typeface="Arial Black" pitchFamily="34" charset="0"/>
              </a:rPr>
            </a:br>
            <a:r>
              <a:rPr lang="es-MX" sz="4400" b="1" dirty="0" smtClean="0">
                <a:solidFill>
                  <a:srgbClr val="002060"/>
                </a:solidFill>
                <a:latin typeface="Arial Black" pitchFamily="34" charset="0"/>
              </a:rPr>
              <a:t>ASIGNATURAS 2010</a:t>
            </a:r>
            <a:br>
              <a:rPr lang="es-MX" sz="4400" b="1" dirty="0" smtClean="0">
                <a:solidFill>
                  <a:srgbClr val="002060"/>
                </a:solidFill>
                <a:latin typeface="Arial Black" pitchFamily="34" charset="0"/>
              </a:rPr>
            </a:br>
            <a:r>
              <a:rPr lang="es-MX" sz="4400" b="1" dirty="0">
                <a:solidFill>
                  <a:srgbClr val="002060"/>
                </a:solidFill>
                <a:latin typeface="Arial Black" pitchFamily="34" charset="0"/>
              </a:rPr>
              <a:t/>
            </a:r>
            <a:br>
              <a:rPr lang="es-MX" sz="4400" b="1" dirty="0">
                <a:solidFill>
                  <a:srgbClr val="002060"/>
                </a:solidFill>
                <a:latin typeface="Arial Black" pitchFamily="34" charset="0"/>
              </a:rPr>
            </a:br>
            <a:r>
              <a:rPr lang="es-MX" sz="4400" b="1" dirty="0" smtClean="0">
                <a:solidFill>
                  <a:srgbClr val="CC0066"/>
                </a:solidFill>
                <a:latin typeface="Arial Black" pitchFamily="34" charset="0"/>
              </a:rPr>
              <a:t>(E</a:t>
            </a:r>
            <a:r>
              <a:rPr lang="es-MX" sz="4400" b="1" cap="none" dirty="0" smtClean="0">
                <a:solidFill>
                  <a:srgbClr val="CC0066"/>
                </a:solidFill>
                <a:latin typeface="Arial Black" pitchFamily="34" charset="0"/>
              </a:rPr>
              <a:t>nfoque por Competencias </a:t>
            </a:r>
            <a:r>
              <a:rPr lang="es-MX" sz="4400" b="1" cap="none" dirty="0">
                <a:solidFill>
                  <a:srgbClr val="CC0066"/>
                </a:solidFill>
                <a:latin typeface="Arial Black" pitchFamily="34" charset="0"/>
              </a:rPr>
              <a:t>P</a:t>
            </a:r>
            <a:r>
              <a:rPr lang="es-MX" sz="4400" b="1" cap="none" dirty="0" smtClean="0">
                <a:solidFill>
                  <a:srgbClr val="CC0066"/>
                </a:solidFill>
                <a:latin typeface="Arial Black" pitchFamily="34" charset="0"/>
              </a:rPr>
              <a:t>rofesionales</a:t>
            </a:r>
            <a:r>
              <a:rPr lang="es-MX" sz="4400" b="1" dirty="0" smtClean="0">
                <a:solidFill>
                  <a:srgbClr val="CC0066"/>
                </a:solidFill>
                <a:latin typeface="Arial Black" pitchFamily="34" charset="0"/>
              </a:rPr>
              <a:t>)</a:t>
            </a:r>
            <a:r>
              <a:rPr lang="es-MX" sz="4400" dirty="0" smtClean="0">
                <a:solidFill>
                  <a:srgbClr val="CC0066"/>
                </a:solidFill>
              </a:rPr>
              <a:t/>
            </a:r>
            <a:br>
              <a:rPr lang="es-MX" sz="4400" dirty="0" smtClean="0">
                <a:solidFill>
                  <a:srgbClr val="CC0066"/>
                </a:solidFill>
              </a:rPr>
            </a:br>
            <a:r>
              <a:rPr lang="es-MX" sz="4400" cap="none" dirty="0" smtClean="0">
                <a:solidFill>
                  <a:srgbClr val="002060"/>
                </a:solidFill>
              </a:rPr>
              <a:t/>
            </a:r>
            <a:br>
              <a:rPr lang="es-MX" sz="4400" cap="none" dirty="0" smtClean="0">
                <a:solidFill>
                  <a:srgbClr val="002060"/>
                </a:solidFill>
              </a:rPr>
            </a:br>
            <a:r>
              <a:rPr lang="es-MX" sz="4400" cap="none" dirty="0">
                <a:solidFill>
                  <a:srgbClr val="002060"/>
                </a:solidFill>
              </a:rPr>
              <a:t> </a:t>
            </a:r>
            <a:endParaRPr lang="es-MX" sz="4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2800" b="1" dirty="0" smtClean="0">
                <a:solidFill>
                  <a:srgbClr val="CC0066"/>
                </a:solidFill>
                <a:latin typeface="+mn-lt"/>
              </a:rPr>
              <a:t>curso global</a:t>
            </a:r>
            <a:endParaRPr lang="es-MX" sz="2800" b="1" dirty="0">
              <a:solidFill>
                <a:srgbClr val="CC0066"/>
              </a:solidFill>
              <a:latin typeface="+mn-lt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4800" y="1484784"/>
            <a:ext cx="8686800" cy="3015786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s-ES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Cando el alumno solicita cursar una asignatura y le permite ACREDITARLA sin asistir regularmente</a:t>
            </a:r>
          </a:p>
          <a:p>
            <a:pPr algn="ctr">
              <a:buNone/>
            </a:pPr>
            <a:endParaRPr lang="es-ES" sz="1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s-ES" sz="1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E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Puede solicitarse </a:t>
            </a:r>
            <a:r>
              <a:rPr lang="es-ES" sz="1800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</a:rPr>
              <a:t>CURSO GLOBAL </a:t>
            </a:r>
            <a:r>
              <a:rPr lang="es-E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una asignatura </a:t>
            </a:r>
            <a:r>
              <a:rPr lang="es-ES" sz="1800" u="sng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NO ACREDITADA EN CURSO ORDINARIO</a:t>
            </a:r>
            <a:r>
              <a:rPr lang="es-ES" sz="1800" b="1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, </a:t>
            </a:r>
            <a:r>
              <a:rPr lang="es-E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 el siguiente periodo semestral ( dependiendo si se oferta)</a:t>
            </a:r>
          </a:p>
          <a:p>
            <a:pPr>
              <a:buNone/>
            </a:pPr>
            <a:endParaRPr lang="es-ES" sz="1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s-ES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s-E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El </a:t>
            </a:r>
            <a:r>
              <a:rPr lang="es-ES" sz="1800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</a:rPr>
              <a:t>curso global </a:t>
            </a:r>
            <a:r>
              <a:rPr lang="es-E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es considerado como </a:t>
            </a:r>
            <a:r>
              <a:rPr lang="es-ES" sz="1800" u="sng" dirty="0" smtClean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CURSO DE REPETICION</a:t>
            </a:r>
          </a:p>
          <a:p>
            <a:pPr>
              <a:buNone/>
            </a:pPr>
            <a:endParaRPr lang="es-MX" sz="1800" u="sng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4 Conector curvado"/>
          <p:cNvCxnSpPr/>
          <p:nvPr/>
        </p:nvCxnSpPr>
        <p:spPr>
          <a:xfrm rot="16200000" flipV="1">
            <a:off x="2484338" y="4548831"/>
            <a:ext cx="1071570" cy="928694"/>
          </a:xfrm>
          <a:prstGeom prst="curvedConnector3">
            <a:avLst>
              <a:gd name="adj1" fmla="val 50000"/>
            </a:avLst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>
            <a:off x="3347864" y="5157192"/>
            <a:ext cx="264320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latin typeface="Arial" pitchFamily="34" charset="0"/>
                <a:cs typeface="Arial" pitchFamily="34" charset="0"/>
              </a:rPr>
              <a:t>Es coordinado por la División de Estudios Profesionales y el Coordinador de la Carrera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800" b="1" dirty="0" smtClean="0">
                <a:solidFill>
                  <a:schemeClr val="tx1"/>
                </a:solidFill>
              </a:rPr>
              <a:t>Escala de valoración </a:t>
            </a:r>
            <a:endParaRPr lang="es-MX" sz="2800" b="1" dirty="0">
              <a:solidFill>
                <a:schemeClr val="tx1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928662" y="1412776"/>
            <a:ext cx="57864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" pitchFamily="34" charset="0"/>
                <a:cs typeface="Arial" pitchFamily="34" charset="0"/>
              </a:rPr>
              <a:t>De </a:t>
            </a:r>
            <a:r>
              <a:rPr lang="es-ES" b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es-E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100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en cualquier oportunidad de evaluación</a:t>
            </a:r>
          </a:p>
          <a:p>
            <a:pPr algn="ctr"/>
            <a:endParaRPr lang="es-ES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dirty="0" smtClean="0">
                <a:latin typeface="Arial" pitchFamily="34" charset="0"/>
                <a:cs typeface="Arial" pitchFamily="34" charset="0"/>
              </a:rPr>
              <a:t>Valoración mínima: </a:t>
            </a:r>
            <a:r>
              <a:rPr lang="es-ES" b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70</a:t>
            </a:r>
            <a:endParaRPr lang="es-MX" b="1" dirty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42844" y="2571744"/>
            <a:ext cx="26432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ntique Olive" pitchFamily="34" charset="0"/>
              </a:rPr>
              <a:t>En cualquiera de : </a:t>
            </a:r>
          </a:p>
          <a:p>
            <a:endParaRPr lang="es-ES" dirty="0" smtClean="0">
              <a:latin typeface="Antique Olive" pitchFamily="34" charset="0"/>
            </a:endParaRPr>
          </a:p>
          <a:p>
            <a:r>
              <a:rPr lang="es-ES" b="1" dirty="0" smtClean="0">
                <a:solidFill>
                  <a:srgbClr val="CC0066"/>
                </a:solidFill>
              </a:rPr>
              <a:t>CURSO ORDINARIO </a:t>
            </a:r>
          </a:p>
          <a:p>
            <a:r>
              <a:rPr lang="es-ES" b="1" dirty="0" smtClean="0">
                <a:solidFill>
                  <a:srgbClr val="0070C0"/>
                </a:solidFill>
              </a:rPr>
              <a:t>CURSO DE REPETICIÓN</a:t>
            </a:r>
            <a:endParaRPr lang="es-MX" b="1" dirty="0">
              <a:solidFill>
                <a:srgbClr val="0070C0"/>
              </a:solidFill>
            </a:endParaRPr>
          </a:p>
        </p:txBody>
      </p:sp>
      <p:cxnSp>
        <p:nvCxnSpPr>
          <p:cNvPr id="9" name="8 Conector recto"/>
          <p:cNvCxnSpPr/>
          <p:nvPr/>
        </p:nvCxnSpPr>
        <p:spPr>
          <a:xfrm>
            <a:off x="2699792" y="3286694"/>
            <a:ext cx="678661" cy="21431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"/>
          <p:cNvCxnSpPr/>
          <p:nvPr/>
        </p:nvCxnSpPr>
        <p:spPr>
          <a:xfrm flipH="1">
            <a:off x="2699793" y="3502596"/>
            <a:ext cx="678660" cy="142428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3934280" y="2682786"/>
            <a:ext cx="378621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latin typeface="Arial" pitchFamily="34" charset="0"/>
                <a:cs typeface="Arial" pitchFamily="34" charset="0"/>
              </a:rPr>
              <a:t>Si en la Evaluación de </a:t>
            </a:r>
            <a:r>
              <a:rPr lang="es-ES" b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2ª </a:t>
            </a:r>
            <a:r>
              <a:rPr lang="es-ES" b="1" u="sng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s-ES" b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portunidad</a:t>
            </a:r>
            <a:r>
              <a:rPr lang="es-ES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NO</a:t>
            </a:r>
            <a:r>
              <a:rPr lang="es-MX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se aprueba el 100% de las competencias especificas </a:t>
            </a:r>
            <a:r>
              <a:rPr lang="es-MX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Calificación de </a:t>
            </a:r>
            <a:r>
              <a:rPr lang="es-MX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NA</a:t>
            </a:r>
            <a:r>
              <a:rPr lang="es-MX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(Competencia </a:t>
            </a:r>
            <a:r>
              <a:rPr lang="es-MX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No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alcanzada) </a:t>
            </a:r>
            <a:r>
              <a:rPr lang="es-MX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NO ACREDITACION</a:t>
            </a:r>
            <a:r>
              <a:rPr lang="es-MX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de la asignatura </a:t>
            </a:r>
            <a:endParaRPr lang="es-E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928662" y="4786322"/>
            <a:ext cx="678661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rgbClr val="006600"/>
                </a:solidFill>
              </a:rPr>
              <a:t>EN CURSO ESPECIAL </a:t>
            </a:r>
            <a:endParaRPr lang="es-ES" b="1" dirty="0" smtClean="0">
              <a:solidFill>
                <a:srgbClr val="006600"/>
              </a:solidFill>
            </a:endParaRPr>
          </a:p>
          <a:p>
            <a:endParaRPr lang="es-ES" b="1" dirty="0">
              <a:solidFill>
                <a:srgbClr val="006600"/>
              </a:solidFill>
            </a:endParaRPr>
          </a:p>
          <a:p>
            <a:r>
              <a:rPr lang="es-ES" dirty="0" smtClean="0">
                <a:latin typeface="Arial" pitchFamily="34" charset="0"/>
                <a:cs typeface="Arial" pitchFamily="34" charset="0"/>
              </a:rPr>
              <a:t>Si en la </a:t>
            </a:r>
            <a:r>
              <a:rPr lang="es-ES" u="sng" dirty="0" smtClean="0">
                <a:latin typeface="Arial" pitchFamily="34" charset="0"/>
                <a:cs typeface="Arial" pitchFamily="34" charset="0"/>
              </a:rPr>
              <a:t>evaluación de la </a:t>
            </a:r>
            <a:r>
              <a:rPr lang="es-ES" b="1" u="sng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1ª Oportunidad  </a:t>
            </a:r>
            <a:r>
              <a:rPr lang="es-E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NO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se aprueba el 100% de las competencias especificas  </a:t>
            </a:r>
            <a:r>
              <a:rPr lang="es-E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Calificación de </a:t>
            </a:r>
            <a:r>
              <a:rPr lang="es-E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NA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(Competencia </a:t>
            </a:r>
            <a:r>
              <a:rPr lang="es-E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NO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alcanzada) </a:t>
            </a:r>
            <a:r>
              <a:rPr lang="es-E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NO ACREDITACION  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de la asignatura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285984" y="285728"/>
            <a:ext cx="52149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 Black" pitchFamily="34" charset="0"/>
              </a:rPr>
              <a:t>OPCIONES DE DESEMPEÑO EN LA EVALUACIÓN DE COMPETENCIAS</a:t>
            </a:r>
            <a:endParaRPr lang="es-MX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057288" y="1342509"/>
            <a:ext cx="1714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latin typeface="Arial" pitchFamily="34" charset="0"/>
                <a:cs typeface="Arial" pitchFamily="34" charset="0"/>
              </a:rPr>
              <a:t>Competencia alcanzada 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5429256" y="1428736"/>
            <a:ext cx="2643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latin typeface="Arial" pitchFamily="34" charset="0"/>
                <a:cs typeface="Arial" pitchFamily="34" charset="0"/>
              </a:rPr>
              <a:t>Competencia </a:t>
            </a:r>
            <a:r>
              <a:rPr lang="es-E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NO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alcanzada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0" y="2357430"/>
            <a:ext cx="44291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latin typeface="Arial" pitchFamily="34" charset="0"/>
                <a:cs typeface="Arial" pitchFamily="34" charset="0"/>
              </a:rPr>
              <a:t>Cando cubre </a:t>
            </a:r>
            <a:r>
              <a:rPr lang="es-ES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el 100% 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de evidencias </a:t>
            </a:r>
            <a:r>
              <a:rPr lang="es-ES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</a:rPr>
              <a:t>conceptuales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ES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procedimentales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y </a:t>
            </a:r>
            <a:r>
              <a:rPr lang="es-ES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actitudinales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de una competencia específica 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755576" y="3789040"/>
            <a:ext cx="2571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latin typeface="Arial" pitchFamily="34" charset="0"/>
                <a:cs typeface="Arial" pitchFamily="34" charset="0"/>
              </a:rPr>
              <a:t>CALIFICACIÓN   DE LA ASIGNATURA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4104994" y="3790781"/>
            <a:ext cx="46434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</a:rPr>
              <a:t>Promedio de las evaluaciones sumativas de cada competencia especifica </a:t>
            </a:r>
            <a:endParaRPr lang="es-MX" dirty="0">
              <a:solidFill>
                <a:srgbClr val="CC0066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13 Conector recto"/>
          <p:cNvCxnSpPr>
            <a:endCxn id="5" idx="0"/>
          </p:cNvCxnSpPr>
          <p:nvPr/>
        </p:nvCxnSpPr>
        <p:spPr>
          <a:xfrm flipH="1">
            <a:off x="1914544" y="985319"/>
            <a:ext cx="1143010" cy="35719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"/>
          <p:cNvCxnSpPr/>
          <p:nvPr/>
        </p:nvCxnSpPr>
        <p:spPr>
          <a:xfrm>
            <a:off x="5572132" y="928670"/>
            <a:ext cx="857256" cy="50006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 de flecha"/>
          <p:cNvCxnSpPr/>
          <p:nvPr/>
        </p:nvCxnSpPr>
        <p:spPr>
          <a:xfrm rot="5400000" flipH="1" flipV="1">
            <a:off x="1621382" y="2206574"/>
            <a:ext cx="427834" cy="794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CuadroTexto"/>
          <p:cNvSpPr txBox="1"/>
          <p:nvPr/>
        </p:nvSpPr>
        <p:spPr>
          <a:xfrm>
            <a:off x="815458" y="5000636"/>
            <a:ext cx="3857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" pitchFamily="34" charset="0"/>
                <a:cs typeface="Arial" pitchFamily="34" charset="0"/>
              </a:rPr>
              <a:t>Las valoraciones numéricas indican 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5" name="24 Conector recto de flecha"/>
          <p:cNvCxnSpPr/>
          <p:nvPr/>
        </p:nvCxnSpPr>
        <p:spPr>
          <a:xfrm>
            <a:off x="4722856" y="5229200"/>
            <a:ext cx="857256" cy="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CuadroTexto"/>
          <p:cNvSpPr txBox="1"/>
          <p:nvPr/>
        </p:nvSpPr>
        <p:spPr>
          <a:xfrm>
            <a:off x="4725136" y="4857760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Indican</a:t>
            </a:r>
            <a:r>
              <a:rPr lang="es-ES" b="1" dirty="0" smtClean="0">
                <a:solidFill>
                  <a:srgbClr val="0070C0"/>
                </a:solidFill>
              </a:rPr>
              <a:t> </a:t>
            </a:r>
            <a:endParaRPr lang="es-MX" b="1" dirty="0">
              <a:solidFill>
                <a:srgbClr val="0070C0"/>
              </a:solidFill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5673210" y="4786322"/>
            <a:ext cx="26432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7030A0"/>
                </a:solidFill>
              </a:rPr>
              <a:t>Nivel de desempeño con que el alumno alcanzó la competencia especifica</a:t>
            </a:r>
            <a:endParaRPr lang="es-MX" b="1" dirty="0">
              <a:solidFill>
                <a:srgbClr val="7030A0"/>
              </a:solidFill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1205864" y="6011996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Nivel de desempeño </a:t>
            </a:r>
            <a:endParaRPr lang="es-MX" b="1" dirty="0"/>
          </a:p>
        </p:txBody>
      </p:sp>
      <p:cxnSp>
        <p:nvCxnSpPr>
          <p:cNvPr id="32" name="31 Conector recto de flecha"/>
          <p:cNvCxnSpPr/>
          <p:nvPr/>
        </p:nvCxnSpPr>
        <p:spPr>
          <a:xfrm>
            <a:off x="3543368" y="6237312"/>
            <a:ext cx="740600" cy="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CuadroTexto"/>
          <p:cNvSpPr txBox="1"/>
          <p:nvPr/>
        </p:nvSpPr>
        <p:spPr>
          <a:xfrm>
            <a:off x="4184412" y="5951021"/>
            <a:ext cx="41320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solidFill>
                  <a:srgbClr val="C00000"/>
                </a:solidFill>
              </a:rPr>
              <a:t>Se basa en el cumplimiento de una serie de indicadores de alcance </a:t>
            </a:r>
            <a:endParaRPr lang="es-MX" dirty="0">
              <a:solidFill>
                <a:srgbClr val="C00000"/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3543368" y="3789040"/>
            <a:ext cx="6685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 smtClean="0"/>
              <a:t>=</a:t>
            </a:r>
            <a:endParaRPr lang="es-MX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021322" y="323364"/>
            <a:ext cx="52149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latin typeface="Arial Black" pitchFamily="34" charset="0"/>
              </a:rPr>
              <a:t>SINTESIS</a:t>
            </a:r>
            <a:endParaRPr lang="es-MX" dirty="0">
              <a:latin typeface="Arial Black" pitchFamily="34" charset="0"/>
            </a:endParaRPr>
          </a:p>
        </p:txBody>
      </p:sp>
      <p:grpSp>
        <p:nvGrpSpPr>
          <p:cNvPr id="32" name="31 Grupo"/>
          <p:cNvGrpSpPr/>
          <p:nvPr/>
        </p:nvGrpSpPr>
        <p:grpSpPr>
          <a:xfrm>
            <a:off x="35496" y="1237792"/>
            <a:ext cx="9036496" cy="5143536"/>
            <a:chOff x="0" y="1000108"/>
            <a:chExt cx="9036496" cy="5143536"/>
          </a:xfrm>
        </p:grpSpPr>
        <p:sp>
          <p:nvSpPr>
            <p:cNvPr id="3" name="2 Rectángulo"/>
            <p:cNvSpPr/>
            <p:nvPr/>
          </p:nvSpPr>
          <p:spPr>
            <a:xfrm>
              <a:off x="1928794" y="1428736"/>
              <a:ext cx="2214578" cy="4286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b="1" dirty="0" smtClean="0">
                  <a:solidFill>
                    <a:schemeClr val="tx1"/>
                  </a:solidFill>
                </a:rPr>
                <a:t>CURSO ORDINARIO</a:t>
              </a:r>
              <a:endParaRPr lang="es-MX" b="1" dirty="0">
                <a:solidFill>
                  <a:schemeClr val="tx1"/>
                </a:solidFill>
              </a:endParaRPr>
            </a:p>
          </p:txBody>
        </p:sp>
        <p:cxnSp>
          <p:nvCxnSpPr>
            <p:cNvPr id="6" name="5 Conector recto"/>
            <p:cNvCxnSpPr>
              <a:stCxn id="3" idx="3"/>
            </p:cNvCxnSpPr>
            <p:nvPr/>
          </p:nvCxnSpPr>
          <p:spPr>
            <a:xfrm flipV="1">
              <a:off x="4143372" y="1285860"/>
              <a:ext cx="642942" cy="357190"/>
            </a:xfrm>
            <a:prstGeom prst="line">
              <a:avLst/>
            </a:prstGeom>
            <a:ln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7 Conector recto"/>
            <p:cNvCxnSpPr>
              <a:stCxn id="3" idx="3"/>
            </p:cNvCxnSpPr>
            <p:nvPr/>
          </p:nvCxnSpPr>
          <p:spPr>
            <a:xfrm>
              <a:off x="4143372" y="1643050"/>
              <a:ext cx="714380" cy="214314"/>
            </a:xfrm>
            <a:prstGeom prst="line">
              <a:avLst/>
            </a:prstGeom>
            <a:ln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8 Rectángulo"/>
            <p:cNvSpPr/>
            <p:nvPr/>
          </p:nvSpPr>
          <p:spPr>
            <a:xfrm>
              <a:off x="4786314" y="1000108"/>
              <a:ext cx="1571636" cy="500066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sz="900" b="1" dirty="0" smtClean="0">
                  <a:solidFill>
                    <a:srgbClr val="7030A0"/>
                  </a:solidFill>
                </a:rPr>
                <a:t>EVAL. DE </a:t>
              </a:r>
              <a:r>
                <a:rPr lang="es-MX" sz="900" b="1" dirty="0" smtClean="0">
                  <a:solidFill>
                    <a:srgbClr val="7030A0"/>
                  </a:solidFill>
                </a:rPr>
                <a:t>1a. </a:t>
              </a:r>
              <a:r>
                <a:rPr lang="es-MX" sz="900" b="1" dirty="0" smtClean="0">
                  <a:solidFill>
                    <a:srgbClr val="7030A0"/>
                  </a:solidFill>
                </a:rPr>
                <a:t>OPORTUNIDAD</a:t>
              </a:r>
              <a:endParaRPr lang="es-MX" sz="900" b="1" dirty="0">
                <a:solidFill>
                  <a:srgbClr val="7030A0"/>
                </a:solidFill>
              </a:endParaRPr>
            </a:p>
          </p:txBody>
        </p:sp>
        <p:sp>
          <p:nvSpPr>
            <p:cNvPr id="10" name="9 Rectángulo"/>
            <p:cNvSpPr/>
            <p:nvPr/>
          </p:nvSpPr>
          <p:spPr>
            <a:xfrm>
              <a:off x="4857752" y="1644638"/>
              <a:ext cx="1500198" cy="498477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sz="900" b="1" dirty="0" smtClean="0">
                  <a:solidFill>
                    <a:srgbClr val="C00000"/>
                  </a:solidFill>
                </a:rPr>
                <a:t>EVAL. DE </a:t>
              </a:r>
              <a:r>
                <a:rPr lang="es-MX" sz="900" b="1" dirty="0" smtClean="0">
                  <a:solidFill>
                    <a:srgbClr val="C00000"/>
                  </a:solidFill>
                </a:rPr>
                <a:t>2a. OPORTUNIDAD</a:t>
              </a:r>
              <a:endParaRPr lang="es-MX" sz="900" b="1" dirty="0">
                <a:solidFill>
                  <a:srgbClr val="C00000"/>
                </a:solidFill>
              </a:endParaRPr>
            </a:p>
          </p:txBody>
        </p:sp>
        <p:cxnSp>
          <p:nvCxnSpPr>
            <p:cNvPr id="12" name="11 Conector recto de flecha"/>
            <p:cNvCxnSpPr>
              <a:stCxn id="3" idx="2"/>
            </p:cNvCxnSpPr>
            <p:nvPr/>
          </p:nvCxnSpPr>
          <p:spPr>
            <a:xfrm rot="16200000" flipH="1">
              <a:off x="3089661" y="1803785"/>
              <a:ext cx="785818" cy="892975"/>
            </a:xfrm>
            <a:prstGeom prst="straightConnector1">
              <a:avLst/>
            </a:prstGeom>
            <a:ln>
              <a:solidFill>
                <a:srgbClr val="7030A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12 Rectángulo"/>
            <p:cNvSpPr/>
            <p:nvPr/>
          </p:nvSpPr>
          <p:spPr>
            <a:xfrm>
              <a:off x="3929058" y="2500306"/>
              <a:ext cx="2786082" cy="428628"/>
            </a:xfrm>
            <a:prstGeom prst="rect">
              <a:avLst/>
            </a:prstGeom>
            <a:solidFill>
              <a:srgbClr val="CCEC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b="1" dirty="0" smtClean="0">
                  <a:solidFill>
                    <a:schemeClr val="tx1"/>
                  </a:solidFill>
                </a:rPr>
                <a:t>CURSO DE REPETICIÓN</a:t>
              </a:r>
              <a:endParaRPr lang="es-MX" b="1" dirty="0">
                <a:solidFill>
                  <a:schemeClr val="tx1"/>
                </a:solidFill>
              </a:endParaRPr>
            </a:p>
          </p:txBody>
        </p:sp>
        <p:cxnSp>
          <p:nvCxnSpPr>
            <p:cNvPr id="15" name="14 Conector recto de flecha"/>
            <p:cNvCxnSpPr>
              <a:stCxn id="13" idx="3"/>
            </p:cNvCxnSpPr>
            <p:nvPr/>
          </p:nvCxnSpPr>
          <p:spPr>
            <a:xfrm flipV="1">
              <a:off x="6715140" y="2143116"/>
              <a:ext cx="714380" cy="571504"/>
            </a:xfrm>
            <a:prstGeom prst="straightConnector1">
              <a:avLst/>
            </a:prstGeom>
            <a:ln>
              <a:solidFill>
                <a:srgbClr val="7030A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 de flecha"/>
            <p:cNvCxnSpPr>
              <a:stCxn id="13" idx="3"/>
            </p:cNvCxnSpPr>
            <p:nvPr/>
          </p:nvCxnSpPr>
          <p:spPr>
            <a:xfrm>
              <a:off x="6715140" y="2714620"/>
              <a:ext cx="785818" cy="285752"/>
            </a:xfrm>
            <a:prstGeom prst="straightConnector1">
              <a:avLst/>
            </a:prstGeom>
            <a:ln>
              <a:solidFill>
                <a:srgbClr val="7030A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17 Rectángulo"/>
            <p:cNvSpPr/>
            <p:nvPr/>
          </p:nvSpPr>
          <p:spPr>
            <a:xfrm>
              <a:off x="7429520" y="1785926"/>
              <a:ext cx="1246936" cy="571504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sz="900" b="1" dirty="0" smtClean="0">
                  <a:solidFill>
                    <a:srgbClr val="7030A0"/>
                  </a:solidFill>
                </a:rPr>
                <a:t>EVAL. DE </a:t>
              </a:r>
              <a:r>
                <a:rPr lang="es-MX" sz="900" b="1" dirty="0" smtClean="0">
                  <a:solidFill>
                    <a:srgbClr val="7030A0"/>
                  </a:solidFill>
                </a:rPr>
                <a:t>1a. </a:t>
              </a:r>
              <a:r>
                <a:rPr lang="es-MX" sz="900" b="1" dirty="0" smtClean="0">
                  <a:solidFill>
                    <a:srgbClr val="7030A0"/>
                  </a:solidFill>
                </a:rPr>
                <a:t>OPORTUNIDAD</a:t>
              </a:r>
              <a:endParaRPr lang="es-MX" sz="900" b="1" dirty="0">
                <a:solidFill>
                  <a:srgbClr val="7030A0"/>
                </a:solidFill>
              </a:endParaRPr>
            </a:p>
          </p:txBody>
        </p:sp>
        <p:sp>
          <p:nvSpPr>
            <p:cNvPr id="19" name="18 Rectángulo"/>
            <p:cNvSpPr/>
            <p:nvPr/>
          </p:nvSpPr>
          <p:spPr>
            <a:xfrm>
              <a:off x="7500958" y="2714620"/>
              <a:ext cx="1175498" cy="500066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sz="900" b="1" dirty="0" smtClean="0">
                  <a:solidFill>
                    <a:srgbClr val="C00000"/>
                  </a:solidFill>
                </a:rPr>
                <a:t>EVAL. DE </a:t>
              </a:r>
              <a:r>
                <a:rPr lang="es-MX" sz="900" b="1" dirty="0" smtClean="0">
                  <a:solidFill>
                    <a:srgbClr val="C00000"/>
                  </a:solidFill>
                </a:rPr>
                <a:t>2ª. </a:t>
              </a:r>
              <a:r>
                <a:rPr lang="es-MX" sz="900" b="1" dirty="0" smtClean="0">
                  <a:solidFill>
                    <a:srgbClr val="C00000"/>
                  </a:solidFill>
                </a:rPr>
                <a:t>OPORTUNIDAD</a:t>
              </a:r>
              <a:endParaRPr lang="es-MX" sz="900" b="1" dirty="0">
                <a:solidFill>
                  <a:srgbClr val="C00000"/>
                </a:solidFill>
              </a:endParaRPr>
            </a:p>
          </p:txBody>
        </p:sp>
        <p:cxnSp>
          <p:nvCxnSpPr>
            <p:cNvPr id="21" name="20 Conector recto"/>
            <p:cNvCxnSpPr>
              <a:stCxn id="3" idx="1"/>
            </p:cNvCxnSpPr>
            <p:nvPr/>
          </p:nvCxnSpPr>
          <p:spPr>
            <a:xfrm rot="10800000">
              <a:off x="1357290" y="1643050"/>
              <a:ext cx="571504" cy="1588"/>
            </a:xfrm>
            <a:prstGeom prst="line">
              <a:avLst/>
            </a:prstGeom>
            <a:ln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22 Conector recto de flecha"/>
            <p:cNvCxnSpPr/>
            <p:nvPr/>
          </p:nvCxnSpPr>
          <p:spPr>
            <a:xfrm rot="5400000">
              <a:off x="-107189" y="3107529"/>
              <a:ext cx="2928958" cy="1588"/>
            </a:xfrm>
            <a:prstGeom prst="straightConnector1">
              <a:avLst/>
            </a:prstGeom>
            <a:ln>
              <a:solidFill>
                <a:srgbClr val="7030A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23 Rectángulo"/>
            <p:cNvSpPr/>
            <p:nvPr/>
          </p:nvSpPr>
          <p:spPr>
            <a:xfrm>
              <a:off x="357158" y="4572008"/>
              <a:ext cx="1928826" cy="571504"/>
            </a:xfrm>
            <a:prstGeom prst="rect">
              <a:avLst/>
            </a:prstGeom>
            <a:solidFill>
              <a:srgbClr val="CC99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b="1" dirty="0" smtClean="0">
                  <a:solidFill>
                    <a:schemeClr val="tx1"/>
                  </a:solidFill>
                </a:rPr>
                <a:t>CURSO GLOBAL</a:t>
              </a:r>
              <a:endParaRPr lang="es-MX" b="1" dirty="0">
                <a:solidFill>
                  <a:schemeClr val="tx1"/>
                </a:solidFill>
              </a:endParaRPr>
            </a:p>
          </p:txBody>
        </p:sp>
        <p:cxnSp>
          <p:nvCxnSpPr>
            <p:cNvPr id="26" name="25 Conector recto de flecha"/>
            <p:cNvCxnSpPr/>
            <p:nvPr/>
          </p:nvCxnSpPr>
          <p:spPr>
            <a:xfrm flipV="1">
              <a:off x="1991809" y="3000372"/>
              <a:ext cx="2428892" cy="1500198"/>
            </a:xfrm>
            <a:prstGeom prst="straightConnector1">
              <a:avLst/>
            </a:prstGeom>
            <a:ln>
              <a:solidFill>
                <a:srgbClr val="7030A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27 Conector recto de flecha"/>
            <p:cNvCxnSpPr>
              <a:stCxn id="13" idx="2"/>
            </p:cNvCxnSpPr>
            <p:nvPr/>
          </p:nvCxnSpPr>
          <p:spPr>
            <a:xfrm rot="16200000" flipH="1">
              <a:off x="5125644" y="3125388"/>
              <a:ext cx="1357322" cy="964413"/>
            </a:xfrm>
            <a:prstGeom prst="straightConnector1">
              <a:avLst/>
            </a:prstGeom>
            <a:ln>
              <a:solidFill>
                <a:srgbClr val="7030A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28 Rectángulo"/>
            <p:cNvSpPr/>
            <p:nvPr/>
          </p:nvSpPr>
          <p:spPr>
            <a:xfrm>
              <a:off x="5715008" y="4286256"/>
              <a:ext cx="2071702" cy="500066"/>
            </a:xfrm>
            <a:prstGeom prst="rect">
              <a:avLst/>
            </a:prstGeom>
            <a:solidFill>
              <a:srgbClr val="FFFF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b="1" dirty="0" smtClean="0">
                  <a:solidFill>
                    <a:schemeClr val="tx1"/>
                  </a:solidFill>
                </a:rPr>
                <a:t>CURSO ESPECIAL</a:t>
              </a:r>
              <a:endParaRPr lang="es-MX" b="1" dirty="0">
                <a:solidFill>
                  <a:schemeClr val="tx1"/>
                </a:solidFill>
              </a:endParaRPr>
            </a:p>
          </p:txBody>
        </p:sp>
        <p:cxnSp>
          <p:nvCxnSpPr>
            <p:cNvPr id="31" name="30 Conector recto"/>
            <p:cNvCxnSpPr>
              <a:stCxn id="24" idx="2"/>
            </p:cNvCxnSpPr>
            <p:nvPr/>
          </p:nvCxnSpPr>
          <p:spPr>
            <a:xfrm rot="5400000">
              <a:off x="732208" y="5197091"/>
              <a:ext cx="642942" cy="535785"/>
            </a:xfrm>
            <a:prstGeom prst="line">
              <a:avLst/>
            </a:prstGeom>
            <a:ln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32 Conector recto"/>
            <p:cNvCxnSpPr>
              <a:stCxn id="24" idx="2"/>
            </p:cNvCxnSpPr>
            <p:nvPr/>
          </p:nvCxnSpPr>
          <p:spPr>
            <a:xfrm rot="16200000" flipH="1">
              <a:off x="1303711" y="5161371"/>
              <a:ext cx="642944" cy="607225"/>
            </a:xfrm>
            <a:prstGeom prst="line">
              <a:avLst/>
            </a:prstGeom>
            <a:ln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33 Rectángulo"/>
            <p:cNvSpPr/>
            <p:nvPr/>
          </p:nvSpPr>
          <p:spPr>
            <a:xfrm>
              <a:off x="0" y="5786454"/>
              <a:ext cx="1428760" cy="35719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sz="900" b="1" dirty="0" smtClean="0">
                  <a:solidFill>
                    <a:srgbClr val="7030A0"/>
                  </a:solidFill>
                </a:rPr>
                <a:t>EVAL. DE </a:t>
              </a:r>
              <a:r>
                <a:rPr lang="es-MX" sz="900" b="1" dirty="0" smtClean="0">
                  <a:solidFill>
                    <a:srgbClr val="7030A0"/>
                  </a:solidFill>
                </a:rPr>
                <a:t>1a. </a:t>
              </a:r>
              <a:r>
                <a:rPr lang="es-MX" sz="900" b="1" dirty="0" smtClean="0">
                  <a:solidFill>
                    <a:srgbClr val="7030A0"/>
                  </a:solidFill>
                </a:rPr>
                <a:t>OPORTUNIDAD</a:t>
              </a:r>
              <a:endParaRPr lang="es-MX" sz="900" b="1" dirty="0">
                <a:solidFill>
                  <a:srgbClr val="7030A0"/>
                </a:solidFill>
              </a:endParaRPr>
            </a:p>
          </p:txBody>
        </p:sp>
        <p:sp>
          <p:nvSpPr>
            <p:cNvPr id="35" name="34 Rectángulo"/>
            <p:cNvSpPr/>
            <p:nvPr/>
          </p:nvSpPr>
          <p:spPr>
            <a:xfrm>
              <a:off x="1571604" y="5786454"/>
              <a:ext cx="1428760" cy="35719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sz="900" b="1" dirty="0" smtClean="0">
                  <a:solidFill>
                    <a:srgbClr val="C00000"/>
                  </a:solidFill>
                </a:rPr>
                <a:t>EVAL. DE </a:t>
              </a:r>
              <a:r>
                <a:rPr lang="es-MX" sz="900" b="1" dirty="0" smtClean="0">
                  <a:solidFill>
                    <a:srgbClr val="C00000"/>
                  </a:solidFill>
                </a:rPr>
                <a:t>2a. </a:t>
              </a:r>
              <a:r>
                <a:rPr lang="es-MX" sz="900" b="1" dirty="0" smtClean="0">
                  <a:solidFill>
                    <a:srgbClr val="C00000"/>
                  </a:solidFill>
                </a:rPr>
                <a:t>OPORTUNIDAD</a:t>
              </a:r>
              <a:endParaRPr lang="es-MX" sz="900" b="1" dirty="0">
                <a:solidFill>
                  <a:srgbClr val="C00000"/>
                </a:solidFill>
              </a:endParaRPr>
            </a:p>
          </p:txBody>
        </p:sp>
        <p:sp>
          <p:nvSpPr>
            <p:cNvPr id="41" name="40 CuadroTexto"/>
            <p:cNvSpPr txBox="1"/>
            <p:nvPr/>
          </p:nvSpPr>
          <p:spPr>
            <a:xfrm>
              <a:off x="6168146" y="4857760"/>
              <a:ext cx="150019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200" b="1" dirty="0" smtClean="0">
                  <a:solidFill>
                    <a:srgbClr val="FF0000"/>
                  </a:solidFill>
                </a:rPr>
                <a:t>(</a:t>
              </a:r>
              <a:r>
                <a:rPr lang="es-MX" sz="1000" b="1" dirty="0" smtClean="0">
                  <a:solidFill>
                    <a:srgbClr val="FF0000"/>
                  </a:solidFill>
                </a:rPr>
                <a:t>POR ÚNICA VEZ)</a:t>
              </a:r>
              <a:endParaRPr lang="es-MX" sz="1000" b="1" dirty="0">
                <a:solidFill>
                  <a:srgbClr val="FF0000"/>
                </a:solidFill>
              </a:endParaRPr>
            </a:p>
          </p:txBody>
        </p:sp>
        <p:sp>
          <p:nvSpPr>
            <p:cNvPr id="45" name="44 CuadroTexto"/>
            <p:cNvSpPr txBox="1"/>
            <p:nvPr/>
          </p:nvSpPr>
          <p:spPr>
            <a:xfrm>
              <a:off x="1691680" y="5214950"/>
              <a:ext cx="200026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000" dirty="0" smtClean="0"/>
                <a:t>SIN ASISTIR REGULARMENTE</a:t>
              </a:r>
              <a:endParaRPr lang="es-MX" sz="1000" dirty="0"/>
            </a:p>
          </p:txBody>
        </p:sp>
        <p:sp>
          <p:nvSpPr>
            <p:cNvPr id="46" name="45 CuadroTexto"/>
            <p:cNvSpPr txBox="1"/>
            <p:nvPr/>
          </p:nvSpPr>
          <p:spPr>
            <a:xfrm>
              <a:off x="553613" y="1486722"/>
              <a:ext cx="100013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000" b="1" dirty="0" smtClean="0"/>
                <a:t>SI NO LO </a:t>
              </a:r>
              <a:r>
                <a:rPr lang="es-MX" sz="1000" dirty="0" smtClean="0"/>
                <a:t>ACREDITA</a:t>
              </a:r>
              <a:endParaRPr lang="es-MX" sz="1000" dirty="0"/>
            </a:p>
          </p:txBody>
        </p:sp>
        <p:sp>
          <p:nvSpPr>
            <p:cNvPr id="47" name="46 CuadroTexto"/>
            <p:cNvSpPr txBox="1"/>
            <p:nvPr/>
          </p:nvSpPr>
          <p:spPr>
            <a:xfrm rot="19599635">
              <a:off x="2534970" y="3490284"/>
              <a:ext cx="142876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000" dirty="0" smtClean="0"/>
                <a:t>EQUIVALENTE</a:t>
              </a:r>
            </a:p>
            <a:p>
              <a:pPr algn="ctr"/>
              <a:r>
                <a:rPr lang="es-MX" sz="1000" dirty="0" smtClean="0"/>
                <a:t> </a:t>
              </a:r>
            </a:p>
            <a:p>
              <a:pPr algn="ctr"/>
              <a:r>
                <a:rPr lang="es-MX" sz="1000" dirty="0" smtClean="0"/>
                <a:t>A :</a:t>
              </a:r>
              <a:endParaRPr lang="es-MX" sz="1000" dirty="0"/>
            </a:p>
          </p:txBody>
        </p:sp>
        <p:sp>
          <p:nvSpPr>
            <p:cNvPr id="48" name="47 CuadroTexto"/>
            <p:cNvSpPr txBox="1"/>
            <p:nvPr/>
          </p:nvSpPr>
          <p:spPr>
            <a:xfrm>
              <a:off x="4860032" y="3902859"/>
              <a:ext cx="257176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000" dirty="0" smtClean="0"/>
                <a:t>SI NO LA ACREDITA, TIENE DERECHO: A</a:t>
              </a:r>
              <a:endParaRPr lang="es-MX" sz="1000" dirty="0"/>
            </a:p>
          </p:txBody>
        </p:sp>
        <p:sp>
          <p:nvSpPr>
            <p:cNvPr id="49" name="48 CuadroTexto"/>
            <p:cNvSpPr txBox="1"/>
            <p:nvPr/>
          </p:nvSpPr>
          <p:spPr>
            <a:xfrm>
              <a:off x="1380692" y="2276872"/>
              <a:ext cx="1571636" cy="78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900" dirty="0" smtClean="0"/>
                <a:t>“BORRÓN Y CUENTA NUEVA” (NO SE CONSIDERAN COMPETENCIAS ALCANZADAS EN CURSO ORDINARIO).</a:t>
              </a:r>
              <a:endParaRPr lang="es-MX" sz="900" dirty="0"/>
            </a:p>
          </p:txBody>
        </p:sp>
        <p:cxnSp>
          <p:nvCxnSpPr>
            <p:cNvPr id="54" name="53 Conector curvado"/>
            <p:cNvCxnSpPr/>
            <p:nvPr/>
          </p:nvCxnSpPr>
          <p:spPr>
            <a:xfrm rot="10800000">
              <a:off x="2691812" y="2643182"/>
              <a:ext cx="1165808" cy="285752"/>
            </a:xfrm>
            <a:prstGeom prst="curvedConnector3">
              <a:avLst>
                <a:gd name="adj1" fmla="val 50000"/>
              </a:avLst>
            </a:prstGeom>
            <a:ln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37 Rectángulo"/>
            <p:cNvSpPr/>
            <p:nvPr/>
          </p:nvSpPr>
          <p:spPr>
            <a:xfrm>
              <a:off x="7860998" y="3717032"/>
              <a:ext cx="1175498" cy="500066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sz="900" b="1" dirty="0" smtClean="0">
                  <a:solidFill>
                    <a:srgbClr val="7030A0"/>
                  </a:solidFill>
                </a:rPr>
                <a:t>EVAL. DE </a:t>
              </a:r>
              <a:r>
                <a:rPr lang="es-MX" sz="900" b="1" dirty="0" smtClean="0">
                  <a:solidFill>
                    <a:srgbClr val="7030A0"/>
                  </a:solidFill>
                </a:rPr>
                <a:t>1a. </a:t>
              </a:r>
              <a:r>
                <a:rPr lang="es-MX" sz="900" b="1" dirty="0" smtClean="0">
                  <a:solidFill>
                    <a:srgbClr val="7030A0"/>
                  </a:solidFill>
                </a:rPr>
                <a:t>OPORTUNIDAD</a:t>
              </a:r>
              <a:endParaRPr lang="es-MX" sz="900" b="1" dirty="0">
                <a:solidFill>
                  <a:srgbClr val="7030A0"/>
                </a:solidFill>
              </a:endParaRPr>
            </a:p>
          </p:txBody>
        </p:sp>
        <p:cxnSp>
          <p:nvCxnSpPr>
            <p:cNvPr id="22" name="21 Conector recto de flecha"/>
            <p:cNvCxnSpPr/>
            <p:nvPr/>
          </p:nvCxnSpPr>
          <p:spPr>
            <a:xfrm flipV="1">
              <a:off x="7890827" y="4318065"/>
              <a:ext cx="395759" cy="315516"/>
            </a:xfrm>
            <a:prstGeom prst="straightConnector1">
              <a:avLst/>
            </a:prstGeom>
            <a:ln>
              <a:solidFill>
                <a:srgbClr val="7030A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09198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-27384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642918"/>
            <a:ext cx="9144000" cy="5500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b="1" dirty="0" smtClean="0"/>
              <a:t>ANEXO III</a:t>
            </a: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643050"/>
            <a:ext cx="9144000" cy="5929353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s-MX" sz="7200" b="1" dirty="0" smtClean="0">
                <a:latin typeface="Arial" pitchFamily="34" charset="0"/>
                <a:cs typeface="Arial" pitchFamily="34" charset="0"/>
              </a:rPr>
              <a:t>Actividades Complementarias (5 créditos)</a:t>
            </a:r>
            <a:r>
              <a:rPr lang="es-MX" sz="7200" dirty="0" smtClean="0">
                <a:latin typeface="Arial" pitchFamily="34" charset="0"/>
                <a:cs typeface="Arial" pitchFamily="34" charset="0"/>
              </a:rPr>
              <a:t>  </a:t>
            </a:r>
          </a:p>
          <a:p>
            <a:pPr>
              <a:buNone/>
            </a:pPr>
            <a:r>
              <a:rPr lang="es-MX" sz="7200" dirty="0" smtClean="0">
                <a:latin typeface="Arial" pitchFamily="34" charset="0"/>
                <a:cs typeface="Arial" pitchFamily="34" charset="0"/>
              </a:rPr>
              <a:t>Consiste en la participación del estudiante en actividades académicas, culturales y deportivas presenciales o a distancia, individual o en grupo que complementan su formación profesional.</a:t>
            </a:r>
          </a:p>
          <a:p>
            <a:pPr>
              <a:buNone/>
            </a:pPr>
            <a:r>
              <a:rPr lang="es-MX" sz="72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es-MX" sz="7200" dirty="0" smtClean="0">
                <a:latin typeface="Arial" pitchFamily="34" charset="0"/>
                <a:cs typeface="Arial" pitchFamily="34" charset="0"/>
              </a:rPr>
              <a:t>1 Crédito = 20 hrs de acuerdo al Sistema de Asignación y Transferencia de Créditos Académicos</a:t>
            </a:r>
          </a:p>
          <a:p>
            <a:pPr>
              <a:buNone/>
            </a:pPr>
            <a:r>
              <a:rPr lang="es-MX" sz="7200" dirty="0" smtClean="0">
                <a:latin typeface="Arial" pitchFamily="34" charset="0"/>
                <a:cs typeface="Arial" pitchFamily="34" charset="0"/>
              </a:rPr>
              <a:t>(SATCA)</a:t>
            </a:r>
          </a:p>
          <a:p>
            <a:pPr>
              <a:buNone/>
            </a:pPr>
            <a:r>
              <a:rPr lang="es-MX" sz="72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es-MX" sz="7200" b="1" dirty="0" smtClean="0">
                <a:latin typeface="Arial" pitchFamily="34" charset="0"/>
                <a:cs typeface="Arial" pitchFamily="34" charset="0"/>
              </a:rPr>
              <a:t>Es Importante considerar lo siguiente</a:t>
            </a:r>
            <a:r>
              <a:rPr lang="es-MX" sz="72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s-MX" sz="7200" dirty="0" smtClean="0">
                <a:latin typeface="Arial" pitchFamily="34" charset="0"/>
                <a:cs typeface="Arial" pitchFamily="34" charset="0"/>
              </a:rPr>
              <a:t>Fundamentar la actividad</a:t>
            </a:r>
          </a:p>
          <a:p>
            <a:r>
              <a:rPr lang="es-MX" sz="7200" dirty="0" smtClean="0">
                <a:latin typeface="Arial" pitchFamily="34" charset="0"/>
                <a:cs typeface="Arial" pitchFamily="34" charset="0"/>
              </a:rPr>
              <a:t>Preestablecer el % máximo de créditos de la actividad</a:t>
            </a:r>
          </a:p>
          <a:p>
            <a:r>
              <a:rPr lang="es-MX" sz="7200" dirty="0" smtClean="0">
                <a:latin typeface="Arial" pitchFamily="34" charset="0"/>
                <a:cs typeface="Arial" pitchFamily="34" charset="0"/>
              </a:rPr>
              <a:t>Estimar el tiempo de dedicación del estudiante para esta actividad</a:t>
            </a:r>
          </a:p>
          <a:p>
            <a:r>
              <a:rPr lang="es-MX" sz="7200" dirty="0" smtClean="0">
                <a:latin typeface="Arial" pitchFamily="34" charset="0"/>
                <a:cs typeface="Arial" pitchFamily="34" charset="0"/>
              </a:rPr>
              <a:t>Al final se tendrá un </a:t>
            </a:r>
            <a:r>
              <a:rPr lang="es-MX" sz="7200" b="1" dirty="0" smtClean="0">
                <a:latin typeface="Arial" pitchFamily="34" charset="0"/>
                <a:cs typeface="Arial" pitchFamily="34" charset="0"/>
              </a:rPr>
              <a:t>producto terminal </a:t>
            </a:r>
            <a:r>
              <a:rPr lang="es-MX" sz="7200" dirty="0" smtClean="0">
                <a:latin typeface="Arial" pitchFamily="34" charset="0"/>
                <a:cs typeface="Arial" pitchFamily="34" charset="0"/>
              </a:rPr>
              <a:t>que permita verificar la actividad</a:t>
            </a:r>
          </a:p>
          <a:p>
            <a:pPr>
              <a:buNone/>
            </a:pPr>
            <a:r>
              <a:rPr lang="es-MX" sz="72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es-MX" sz="56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endParaRPr lang="es-MX" sz="5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MX" sz="56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endParaRPr lang="es-MX" sz="56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4800" y="214290"/>
            <a:ext cx="8686800" cy="642942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s-MX" sz="1800" b="1" dirty="0" smtClean="0">
                <a:latin typeface="Arial" pitchFamily="34" charset="0"/>
                <a:cs typeface="Arial" pitchFamily="34" charset="0"/>
              </a:rPr>
              <a:t>Relación de actividades complementarias para su análisis en los cuerpos colegiados (academias) correspondientes a las líneas de investigación registradas en los Institutos Tecnológicos</a:t>
            </a:r>
            <a:r>
              <a:rPr lang="es-MX" sz="18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endParaRPr lang="es-MX" sz="18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MX" sz="1800" b="1" dirty="0" smtClean="0">
                <a:latin typeface="Arial" pitchFamily="34" charset="0"/>
                <a:cs typeface="Arial" pitchFamily="34" charset="0"/>
              </a:rPr>
              <a:t>Tutorías</a:t>
            </a:r>
          </a:p>
          <a:p>
            <a:r>
              <a:rPr lang="es-MX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1800" b="1" dirty="0" smtClean="0">
                <a:latin typeface="Arial" pitchFamily="34" charset="0"/>
                <a:cs typeface="Arial" pitchFamily="34" charset="0"/>
              </a:rPr>
              <a:t>Investigación  </a:t>
            </a:r>
            <a:r>
              <a:rPr lang="es-MX" sz="1800" dirty="0" smtClean="0">
                <a:latin typeface="Arial" pitchFamily="34" charset="0"/>
                <a:cs typeface="Arial" pitchFamily="34" charset="0"/>
              </a:rPr>
              <a:t>(veranos científicos, estancias de investigación, desarrollo de proyectos interdisciplinarios, conferencias (expositor), ponencias o exposición de carteles en congresos, simposios, artículo científico-tecnológicos, entre otros).</a:t>
            </a:r>
          </a:p>
          <a:p>
            <a:r>
              <a:rPr lang="es-MX" sz="1800" b="1" dirty="0" smtClean="0">
                <a:latin typeface="Arial" pitchFamily="34" charset="0"/>
                <a:cs typeface="Arial" pitchFamily="34" charset="0"/>
              </a:rPr>
              <a:t>Eventos académicos relacionados con su carrera </a:t>
            </a:r>
            <a:r>
              <a:rPr lang="es-MX" sz="1800" dirty="0" smtClean="0">
                <a:latin typeface="Arial" pitchFamily="34" charset="0"/>
                <a:cs typeface="Arial" pitchFamily="34" charset="0"/>
              </a:rPr>
              <a:t>(Evento de Innovación Tecnológica, entre otros).</a:t>
            </a:r>
          </a:p>
          <a:p>
            <a:r>
              <a:rPr lang="es-MX" sz="180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r>
              <a:rPr lang="es-MX" sz="1800" b="1" dirty="0" smtClean="0">
                <a:latin typeface="Arial" pitchFamily="34" charset="0"/>
                <a:cs typeface="Arial" pitchFamily="34" charset="0"/>
              </a:rPr>
              <a:t>Actividades Extraescolares:</a:t>
            </a:r>
            <a:endParaRPr lang="es-MX" sz="1800" dirty="0" smtClean="0">
              <a:latin typeface="Arial" pitchFamily="34" charset="0"/>
              <a:cs typeface="Arial" pitchFamily="34" charset="0"/>
            </a:endParaRPr>
          </a:p>
          <a:p>
            <a:r>
              <a:rPr lang="es-MX" sz="1800" b="1" dirty="0" smtClean="0">
                <a:latin typeface="Arial" pitchFamily="34" charset="0"/>
                <a:cs typeface="Arial" pitchFamily="34" charset="0"/>
              </a:rPr>
              <a:t>Deporte</a:t>
            </a:r>
            <a:r>
              <a:rPr lang="es-MX" sz="1800" dirty="0" smtClean="0">
                <a:latin typeface="Arial" pitchFamily="34" charset="0"/>
                <a:cs typeface="Arial" pitchFamily="34" charset="0"/>
              </a:rPr>
              <a:t>: Futbol, Basquetbol, Natación, atletismo, ajedrez, entre otros.</a:t>
            </a:r>
          </a:p>
          <a:p>
            <a:r>
              <a:rPr lang="es-MX" sz="1800" b="1" dirty="0" smtClean="0">
                <a:latin typeface="Arial" pitchFamily="34" charset="0"/>
                <a:cs typeface="Arial" pitchFamily="34" charset="0"/>
              </a:rPr>
              <a:t>Cultura</a:t>
            </a:r>
            <a:r>
              <a:rPr lang="es-MX" sz="1800" dirty="0" smtClean="0">
                <a:latin typeface="Arial" pitchFamily="34" charset="0"/>
                <a:cs typeface="Arial" pitchFamily="34" charset="0"/>
              </a:rPr>
              <a:t>: música, danza, club de lectura, club de cine, club de teatro.</a:t>
            </a:r>
          </a:p>
          <a:p>
            <a:r>
              <a:rPr lang="es-MX" sz="1800" b="1" dirty="0" smtClean="0">
                <a:latin typeface="Arial" pitchFamily="34" charset="0"/>
                <a:cs typeface="Arial" pitchFamily="34" charset="0"/>
              </a:rPr>
              <a:t>Construcción de prototipos y desarrollo tecnológico  </a:t>
            </a:r>
            <a:r>
              <a:rPr lang="es-MX" sz="1800" dirty="0" smtClean="0">
                <a:latin typeface="Arial" pitchFamily="34" charset="0"/>
                <a:cs typeface="Arial" pitchFamily="34" charset="0"/>
              </a:rPr>
              <a:t>(maquetas, diseño y rediseño de instrumentos, elaboración de software, herramientas).</a:t>
            </a:r>
          </a:p>
          <a:p>
            <a:r>
              <a:rPr lang="es-MX" sz="1800" b="1" dirty="0" smtClean="0">
                <a:latin typeface="Arial" pitchFamily="34" charset="0"/>
                <a:cs typeface="Arial" pitchFamily="34" charset="0"/>
              </a:rPr>
              <a:t>Participación en editoriales </a:t>
            </a:r>
            <a:r>
              <a:rPr lang="es-MX" sz="1800" dirty="0" smtClean="0">
                <a:latin typeface="Arial" pitchFamily="34" charset="0"/>
                <a:cs typeface="Arial" pitchFamily="34" charset="0"/>
              </a:rPr>
              <a:t>(elaboración de folletos, revista estudiantil, programas de difusión, participar en la elaboración de un libro).</a:t>
            </a:r>
          </a:p>
          <a:p>
            <a:r>
              <a:rPr lang="es-MX" sz="1800" b="1" dirty="0" smtClean="0">
                <a:latin typeface="Arial" pitchFamily="34" charset="0"/>
                <a:cs typeface="Arial" pitchFamily="34" charset="0"/>
              </a:rPr>
              <a:t>Programas para conservación del medio ambiente</a:t>
            </a:r>
            <a:endParaRPr lang="es-MX" sz="1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1196752"/>
            <a:ext cx="8458200" cy="1222375"/>
          </a:xfrm>
        </p:spPr>
        <p:txBody>
          <a:bodyPr>
            <a:normAutofit/>
          </a:bodyPr>
          <a:lstStyle/>
          <a:p>
            <a:r>
              <a:rPr lang="es-MX" dirty="0" smtClean="0">
                <a:solidFill>
                  <a:srgbClr val="CC0066"/>
                </a:solidFill>
                <a:latin typeface="Arial Black" pitchFamily="34" charset="0"/>
              </a:rPr>
              <a:t>             </a:t>
            </a:r>
            <a:r>
              <a:rPr lang="es-MX" b="1" dirty="0" smtClean="0">
                <a:solidFill>
                  <a:srgbClr val="CC0066"/>
                </a:solidFill>
                <a:latin typeface="Arial Black" pitchFamily="34" charset="0"/>
              </a:rPr>
              <a:t>Acreditación </a:t>
            </a:r>
            <a:r>
              <a:rPr lang="es-MX" dirty="0" smtClean="0">
                <a:solidFill>
                  <a:srgbClr val="CC0066"/>
                </a:solidFill>
              </a:rPr>
              <a:t/>
            </a:r>
            <a:br>
              <a:rPr lang="es-MX" dirty="0" smtClean="0">
                <a:solidFill>
                  <a:srgbClr val="CC0066"/>
                </a:solidFill>
              </a:rPr>
            </a:br>
            <a:r>
              <a:rPr lang="es-MX" cap="none" dirty="0" smtClean="0">
                <a:solidFill>
                  <a:srgbClr val="CC0066"/>
                </a:solidFill>
              </a:rPr>
              <a:t> </a:t>
            </a:r>
            <a:endParaRPr lang="es-MX" dirty="0">
              <a:solidFill>
                <a:srgbClr val="CC0066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043608" y="2132856"/>
            <a:ext cx="7344816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latin typeface="Arial" pitchFamily="34" charset="0"/>
                <a:cs typeface="Arial" pitchFamily="34" charset="0"/>
              </a:rPr>
              <a:t>…Forma en la que se confirma que el alumno </a:t>
            </a:r>
            <a:r>
              <a:rPr lang="es-MX" b="1" u="sng" dirty="0" smtClean="0">
                <a:latin typeface="Arial" pitchFamily="34" charset="0"/>
                <a:cs typeface="Arial" pitchFamily="34" charset="0"/>
              </a:rPr>
              <a:t>posee las competencias 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definidas en una asignatura o programa de estudio y necesarias para el desarrollo del perfil de egreso.</a:t>
            </a:r>
          </a:p>
          <a:p>
            <a:endParaRPr lang="es-MX" dirty="0">
              <a:latin typeface="Arial" pitchFamily="34" charset="0"/>
              <a:cs typeface="Arial" pitchFamily="34" charset="0"/>
            </a:endParaRPr>
          </a:p>
          <a:p>
            <a:r>
              <a:rPr lang="es-MX" sz="2000" dirty="0" smtClean="0">
                <a:latin typeface="Arial Black" pitchFamily="34" charset="0"/>
                <a:cs typeface="Arial" pitchFamily="34" charset="0"/>
              </a:rPr>
              <a:t>                </a:t>
            </a:r>
            <a:r>
              <a:rPr lang="es-MX" sz="2000" u="sng" dirty="0" smtClean="0">
                <a:latin typeface="Arial Black" pitchFamily="34" charset="0"/>
                <a:cs typeface="Arial" pitchFamily="34" charset="0"/>
              </a:rPr>
              <a:t>Evaluación  de competencias</a:t>
            </a:r>
          </a:p>
          <a:p>
            <a:endParaRPr lang="es-MX" sz="2000" u="sng" dirty="0" smtClean="0">
              <a:latin typeface="Arial Black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es-MX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</a:rPr>
              <a:t>Proceso integral                                        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s-MX" sz="2000" dirty="0" smtClean="0">
                <a:latin typeface="Arial" pitchFamily="34" charset="0"/>
                <a:cs typeface="Arial" pitchFamily="34" charset="0"/>
              </a:rPr>
              <a:t>Permanente                          Corresponsabilidad del 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s-MX" sz="2000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Sistemático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                               Maestro y  Alumno</a:t>
            </a:r>
            <a:endParaRPr lang="es-MX" sz="20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ü"/>
            </a:pPr>
            <a:r>
              <a:rPr lang="es-MX" sz="20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s-MX" sz="2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bjetivo</a:t>
            </a:r>
            <a:r>
              <a:rPr lang="es-MX" sz="2000" dirty="0" smtClean="0">
                <a:latin typeface="Arial Black" pitchFamily="34" charset="0"/>
                <a:cs typeface="Arial" pitchFamily="34" charset="0"/>
              </a:rPr>
              <a:t> </a:t>
            </a:r>
          </a:p>
          <a:p>
            <a:endParaRPr lang="es-MX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5 Conector recto"/>
          <p:cNvCxnSpPr/>
          <p:nvPr/>
        </p:nvCxnSpPr>
        <p:spPr>
          <a:xfrm>
            <a:off x="3275856" y="3933056"/>
            <a:ext cx="1152128" cy="50405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 flipH="1">
            <a:off x="3275856" y="4437112"/>
            <a:ext cx="1152128" cy="57606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3970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4800" y="1196752"/>
            <a:ext cx="8686800" cy="5328592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s-MX" dirty="0" smtClean="0"/>
          </a:p>
          <a:p>
            <a:pPr>
              <a:buNone/>
            </a:pPr>
            <a:r>
              <a:rPr lang="es-MX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Considera</a:t>
            </a:r>
            <a:r>
              <a:rPr lang="es-MX" sz="1800" dirty="0" smtClean="0">
                <a:latin typeface="Arial" pitchFamily="34" charset="0"/>
                <a:cs typeface="Arial" pitchFamily="34" charset="0"/>
              </a:rPr>
              <a:t>        </a:t>
            </a:r>
            <a:r>
              <a:rPr lang="es-MX" sz="1800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</a:rPr>
              <a:t>Información cuantitativa                        </a:t>
            </a:r>
            <a:r>
              <a:rPr lang="es-MX" sz="1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Diferentes tipos y</a:t>
            </a:r>
          </a:p>
          <a:p>
            <a:pPr>
              <a:buNone/>
            </a:pPr>
            <a:r>
              <a:rPr lang="es-MX" sz="18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                       Información cualitativa                         </a:t>
            </a:r>
            <a:r>
              <a:rPr lang="es-MX" sz="1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formas de evaluar </a:t>
            </a:r>
          </a:p>
          <a:p>
            <a:pPr>
              <a:buNone/>
            </a:pPr>
            <a:r>
              <a:rPr lang="es-MX" sz="1800" dirty="0" smtClean="0">
                <a:latin typeface="Arial" pitchFamily="34" charset="0"/>
                <a:cs typeface="Arial" pitchFamily="34" charset="0"/>
              </a:rPr>
              <a:t>                                                       </a:t>
            </a:r>
          </a:p>
          <a:p>
            <a:pPr>
              <a:buNone/>
            </a:pPr>
            <a:r>
              <a:rPr lang="es-MX" sz="1800" dirty="0" smtClean="0">
                <a:latin typeface="Arial" pitchFamily="34" charset="0"/>
                <a:cs typeface="Arial" pitchFamily="34" charset="0"/>
              </a:rPr>
              <a:t>                                        </a:t>
            </a:r>
            <a:r>
              <a:rPr lang="es-MX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 utilizan una diversidad de instrumentos</a:t>
            </a:r>
          </a:p>
          <a:p>
            <a:pPr>
              <a:buNone/>
            </a:pPr>
            <a:endParaRPr lang="es-MX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s-MX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s-MX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MX" sz="1800" dirty="0" smtClean="0">
                <a:latin typeface="Arial" pitchFamily="34" charset="0"/>
                <a:cs typeface="Arial" pitchFamily="34" charset="0"/>
              </a:rPr>
              <a:t>                                       </a:t>
            </a:r>
          </a:p>
          <a:p>
            <a:pPr>
              <a:buNone/>
            </a:pPr>
            <a:r>
              <a:rPr lang="es-MX" sz="1800" dirty="0">
                <a:latin typeface="Arial" pitchFamily="34" charset="0"/>
                <a:cs typeface="Arial" pitchFamily="34" charset="0"/>
              </a:rPr>
              <a:t>	</a:t>
            </a:r>
            <a:r>
              <a:rPr lang="es-MX" sz="1800" dirty="0" smtClean="0">
                <a:latin typeface="Arial" pitchFamily="34" charset="0"/>
                <a:cs typeface="Arial" pitchFamily="34" charset="0"/>
              </a:rPr>
              <a:t>			</a:t>
            </a:r>
            <a:r>
              <a:rPr lang="es-MX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Proceso que permite</a:t>
            </a:r>
          </a:p>
          <a:p>
            <a:pPr>
              <a:buNone/>
            </a:pPr>
            <a:r>
              <a:rPr lang="es-MX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Generar, Recabar, Analizar, Integrar y Presentar </a:t>
            </a:r>
            <a:r>
              <a:rPr lang="es-MX" sz="1800" b="1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Evidencias </a:t>
            </a:r>
          </a:p>
          <a:p>
            <a:pPr>
              <a:buNone/>
            </a:pPr>
            <a:r>
              <a:rPr lang="es-MX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                         que permiten</a:t>
            </a:r>
          </a:p>
          <a:p>
            <a:pPr>
              <a:buNone/>
            </a:pPr>
            <a:r>
              <a:rPr lang="es-MX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</a:t>
            </a:r>
          </a:p>
          <a:p>
            <a:pPr>
              <a:buNone/>
            </a:pPr>
            <a:r>
              <a:rPr lang="es-MX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</a:t>
            </a:r>
          </a:p>
          <a:p>
            <a:pPr>
              <a:buNone/>
            </a:pPr>
            <a:r>
              <a:rPr lang="es-MX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					</a:t>
            </a:r>
            <a:r>
              <a:rPr lang="es-MX" sz="1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Valorar la medida en que se han 							    alcanzado</a:t>
            </a:r>
          </a:p>
          <a:p>
            <a:pPr>
              <a:buNone/>
            </a:pPr>
            <a:r>
              <a:rPr lang="es-MX" sz="1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          los objetivos propuestos </a:t>
            </a:r>
          </a:p>
        </p:txBody>
      </p:sp>
      <p:cxnSp>
        <p:nvCxnSpPr>
          <p:cNvPr id="5" name="4 Conector recto"/>
          <p:cNvCxnSpPr/>
          <p:nvPr/>
        </p:nvCxnSpPr>
        <p:spPr>
          <a:xfrm flipV="1">
            <a:off x="1619672" y="1556792"/>
            <a:ext cx="432048" cy="36004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>
            <a:off x="1619672" y="1916832"/>
            <a:ext cx="360040" cy="432048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>
            <a:off x="5148064" y="1412776"/>
            <a:ext cx="0" cy="93610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>
            <a:off x="8100392" y="1412776"/>
            <a:ext cx="0" cy="10081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"/>
          <p:cNvCxnSpPr/>
          <p:nvPr/>
        </p:nvCxnSpPr>
        <p:spPr>
          <a:xfrm>
            <a:off x="611560" y="2780928"/>
            <a:ext cx="3744416" cy="122413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"/>
          <p:cNvCxnSpPr/>
          <p:nvPr/>
        </p:nvCxnSpPr>
        <p:spPr>
          <a:xfrm flipH="1">
            <a:off x="4355976" y="3068960"/>
            <a:ext cx="3456384" cy="93610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Conector recto de flecha"/>
          <p:cNvCxnSpPr/>
          <p:nvPr/>
        </p:nvCxnSpPr>
        <p:spPr>
          <a:xfrm>
            <a:off x="6660232" y="5085184"/>
            <a:ext cx="0" cy="432048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4319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MX" sz="18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EVIDENCIAS</a:t>
            </a:r>
            <a:r>
              <a:rPr lang="es-MX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es-MX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Resultado de la actividad de aprendizaje </a:t>
            </a:r>
          </a:p>
          <a:p>
            <a:pPr>
              <a:buNone/>
            </a:pPr>
            <a:endParaRPr lang="es-MX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MX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Alcance de una competencia = </a:t>
            </a:r>
            <a:r>
              <a:rPr lang="es-MX" sz="1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</a:t>
            </a:r>
            <a:r>
              <a:rPr lang="es-MX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ogro de objetivos por parte del alumno  </a:t>
            </a:r>
          </a:p>
          <a:p>
            <a:pPr>
              <a:buNone/>
            </a:pPr>
            <a:r>
              <a:rPr lang="es-MX" sz="18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   </a:t>
            </a:r>
            <a:r>
              <a:rPr lang="es-MX" sz="1400" b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De</a:t>
            </a:r>
            <a:endParaRPr lang="es-MX" sz="1800" b="1" dirty="0" smtClean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MX" sz="1800" dirty="0" smtClean="0">
                <a:latin typeface="Arial" pitchFamily="34" charset="0"/>
                <a:cs typeface="Arial" pitchFamily="34" charset="0"/>
              </a:rPr>
              <a:t>                                                        </a:t>
            </a:r>
            <a:r>
              <a:rPr lang="es-MX" sz="1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Una serie de indicadores</a:t>
            </a:r>
          </a:p>
          <a:p>
            <a:pPr>
              <a:buNone/>
            </a:pPr>
            <a:r>
              <a:rPr lang="es-MX" sz="18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   </a:t>
            </a:r>
            <a:r>
              <a:rPr lang="es-MX" sz="1400" b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Que</a:t>
            </a:r>
            <a:endParaRPr lang="es-MX" sz="1800" b="1" dirty="0" smtClean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MX" sz="1800" dirty="0" smtClean="0">
                <a:latin typeface="Arial" pitchFamily="34" charset="0"/>
                <a:cs typeface="Arial" pitchFamily="34" charset="0"/>
              </a:rPr>
              <a:t>                                                 </a:t>
            </a:r>
            <a:r>
              <a:rPr lang="es-MX" sz="1800" b="1" dirty="0" smtClean="0">
                <a:solidFill>
                  <a:srgbClr val="CC0066"/>
                </a:solidFill>
                <a:latin typeface="Arial" pitchFamily="34" charset="0"/>
                <a:cs typeface="Arial" pitchFamily="34" charset="0"/>
              </a:rPr>
              <a:t>Determina su nivel de desempeño</a:t>
            </a:r>
          </a:p>
          <a:p>
            <a:pPr>
              <a:buNone/>
            </a:pPr>
            <a:r>
              <a:rPr lang="es-MX" sz="1800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  </a:t>
            </a:r>
            <a:r>
              <a:rPr lang="es-MX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1400" b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Como</a:t>
            </a:r>
          </a:p>
          <a:p>
            <a:pPr>
              <a:buNone/>
            </a:pPr>
            <a:r>
              <a:rPr lang="es-MX" sz="1800" dirty="0" smtClean="0">
                <a:latin typeface="Arial" pitchFamily="34" charset="0"/>
                <a:cs typeface="Arial" pitchFamily="34" charset="0"/>
              </a:rPr>
              <a:t>                                </a:t>
            </a:r>
          </a:p>
          <a:p>
            <a:pPr>
              <a:buNone/>
            </a:pPr>
            <a:r>
              <a:rPr lang="es-MX" sz="1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                   </a:t>
            </a:r>
            <a:r>
              <a:rPr lang="es-MX" sz="1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Excelente     </a:t>
            </a:r>
            <a:r>
              <a:rPr lang="es-MX" sz="1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Notable</a:t>
            </a:r>
            <a:r>
              <a:rPr lang="es-MX" sz="1800" b="1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s-MX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Bueno</a:t>
            </a:r>
            <a:r>
              <a:rPr lang="es-MX" sz="1800" b="1" dirty="0" smtClean="0">
                <a:latin typeface="Arial" pitchFamily="34" charset="0"/>
                <a:cs typeface="Arial" pitchFamily="34" charset="0"/>
              </a:rPr>
              <a:t>         </a:t>
            </a:r>
            <a:r>
              <a:rPr lang="es-MX" sz="1800" b="1" dirty="0" smtClean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Suficiente</a:t>
            </a:r>
            <a:r>
              <a:rPr lang="es-MX" sz="1800" b="1" dirty="0" smtClean="0">
                <a:latin typeface="Arial" pitchFamily="34" charset="0"/>
                <a:cs typeface="Arial" pitchFamily="34" charset="0"/>
              </a:rPr>
              <a:t>          </a:t>
            </a:r>
            <a:r>
              <a:rPr lang="es-MX" sz="1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Insuficiente</a:t>
            </a:r>
          </a:p>
          <a:p>
            <a:pPr>
              <a:buNone/>
            </a:pPr>
            <a:endParaRPr lang="es-MX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MX" sz="1800" dirty="0" smtClean="0">
                <a:latin typeface="Arial" pitchFamily="34" charset="0"/>
                <a:cs typeface="Arial" pitchFamily="34" charset="0"/>
              </a:rPr>
              <a:t>                            </a:t>
            </a:r>
          </a:p>
          <a:p>
            <a:pPr>
              <a:buNone/>
            </a:pPr>
            <a:r>
              <a:rPr lang="es-MX" sz="1800" dirty="0" smtClean="0">
                <a:latin typeface="Arial" pitchFamily="34" charset="0"/>
                <a:cs typeface="Arial" pitchFamily="34" charset="0"/>
              </a:rPr>
              <a:t>                              </a:t>
            </a:r>
          </a:p>
          <a:p>
            <a:pPr>
              <a:buNone/>
            </a:pPr>
            <a:r>
              <a:rPr lang="es-MX" sz="1800" dirty="0" smtClean="0">
                <a:latin typeface="Arial" pitchFamily="34" charset="0"/>
                <a:cs typeface="Arial" pitchFamily="34" charset="0"/>
              </a:rPr>
              <a:t>                               </a:t>
            </a:r>
            <a:r>
              <a:rPr lang="es-MX" sz="1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 t</a:t>
            </a:r>
            <a:r>
              <a:rPr lang="es-MX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raduce en una valoración numérica para expresarla </a:t>
            </a:r>
          </a:p>
          <a:p>
            <a:pPr>
              <a:buNone/>
            </a:pPr>
            <a:endParaRPr lang="es-MX" sz="1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4 Conector recto de flecha"/>
          <p:cNvCxnSpPr/>
          <p:nvPr/>
        </p:nvCxnSpPr>
        <p:spPr>
          <a:xfrm flipH="1">
            <a:off x="2195736" y="1772816"/>
            <a:ext cx="1080120" cy="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 de flecha"/>
          <p:cNvCxnSpPr/>
          <p:nvPr/>
        </p:nvCxnSpPr>
        <p:spPr>
          <a:xfrm>
            <a:off x="5220072" y="2564904"/>
            <a:ext cx="0" cy="36004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 de flecha"/>
          <p:cNvCxnSpPr/>
          <p:nvPr/>
        </p:nvCxnSpPr>
        <p:spPr>
          <a:xfrm>
            <a:off x="5220072" y="3212976"/>
            <a:ext cx="0" cy="36004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 de flecha"/>
          <p:cNvCxnSpPr/>
          <p:nvPr/>
        </p:nvCxnSpPr>
        <p:spPr>
          <a:xfrm>
            <a:off x="5220072" y="3933056"/>
            <a:ext cx="0" cy="36004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"/>
          <p:cNvCxnSpPr/>
          <p:nvPr/>
        </p:nvCxnSpPr>
        <p:spPr>
          <a:xfrm>
            <a:off x="2339752" y="4293096"/>
            <a:ext cx="5832648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 de flecha"/>
          <p:cNvCxnSpPr/>
          <p:nvPr/>
        </p:nvCxnSpPr>
        <p:spPr>
          <a:xfrm>
            <a:off x="2339752" y="4293096"/>
            <a:ext cx="0" cy="288032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 de flecha"/>
          <p:cNvCxnSpPr/>
          <p:nvPr/>
        </p:nvCxnSpPr>
        <p:spPr>
          <a:xfrm>
            <a:off x="3707904" y="4293096"/>
            <a:ext cx="0" cy="36004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 de flecha"/>
          <p:cNvCxnSpPr/>
          <p:nvPr/>
        </p:nvCxnSpPr>
        <p:spPr>
          <a:xfrm>
            <a:off x="4860032" y="4293096"/>
            <a:ext cx="0" cy="288032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 de flecha"/>
          <p:cNvCxnSpPr/>
          <p:nvPr/>
        </p:nvCxnSpPr>
        <p:spPr>
          <a:xfrm>
            <a:off x="6300192" y="4293096"/>
            <a:ext cx="0" cy="288032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 de flecha"/>
          <p:cNvCxnSpPr/>
          <p:nvPr/>
        </p:nvCxnSpPr>
        <p:spPr>
          <a:xfrm>
            <a:off x="8172400" y="4293096"/>
            <a:ext cx="0" cy="288032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"/>
          <p:cNvCxnSpPr/>
          <p:nvPr/>
        </p:nvCxnSpPr>
        <p:spPr>
          <a:xfrm>
            <a:off x="2339752" y="5157192"/>
            <a:ext cx="2808312" cy="57606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"/>
          <p:cNvCxnSpPr/>
          <p:nvPr/>
        </p:nvCxnSpPr>
        <p:spPr>
          <a:xfrm flipV="1">
            <a:off x="5148064" y="5229200"/>
            <a:ext cx="2880320" cy="50405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400" dirty="0" smtClean="0"/>
              <a:t> La evaluación de las competencias profesionales es:</a:t>
            </a:r>
            <a:endParaRPr lang="es-MX" sz="2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>
                <a:srgbClr val="002060"/>
              </a:buClr>
              <a:buFont typeface="Wingdings" pitchFamily="2" charset="2"/>
              <a:buChar char="Ø"/>
            </a:pPr>
            <a:r>
              <a:rPr lang="es-MX" sz="2000" dirty="0" smtClean="0">
                <a:latin typeface="Arial Black" pitchFamily="34" charset="0"/>
              </a:rPr>
              <a:t>Integral : </a:t>
            </a:r>
            <a:r>
              <a:rPr lang="es-MX" sz="1800" dirty="0" smtClean="0">
                <a:latin typeface="Arial" pitchFamily="34" charset="0"/>
                <a:cs typeface="Arial" pitchFamily="34" charset="0"/>
              </a:rPr>
              <a:t>Aspectos conceptuales, procedimentales y actitudinales </a:t>
            </a:r>
          </a:p>
          <a:p>
            <a:pPr>
              <a:buClr>
                <a:srgbClr val="002060"/>
              </a:buClr>
              <a:buFont typeface="Wingdings" pitchFamily="2" charset="2"/>
              <a:buChar char="Ø"/>
            </a:pPr>
            <a:r>
              <a:rPr lang="es-MX" sz="1800" dirty="0" smtClean="0">
                <a:latin typeface="Arial Black" pitchFamily="34" charset="0"/>
                <a:cs typeface="Arial" pitchFamily="34" charset="0"/>
              </a:rPr>
              <a:t>Permanente: </a:t>
            </a:r>
            <a:r>
              <a:rPr lang="es-MX" sz="1800" dirty="0" smtClean="0">
                <a:latin typeface="Arial" pitchFamily="34" charset="0"/>
                <a:cs typeface="Arial" pitchFamily="34" charset="0"/>
              </a:rPr>
              <a:t>Continua y constante</a:t>
            </a:r>
          </a:p>
          <a:p>
            <a:pPr>
              <a:buClr>
                <a:srgbClr val="002060"/>
              </a:buClr>
              <a:buFont typeface="Wingdings" pitchFamily="2" charset="2"/>
              <a:buChar char="Ø"/>
            </a:pPr>
            <a:r>
              <a:rPr lang="es-MX" sz="1800" dirty="0" smtClean="0">
                <a:latin typeface="Arial Black" pitchFamily="34" charset="0"/>
                <a:cs typeface="Arial" pitchFamily="34" charset="0"/>
              </a:rPr>
              <a:t>Procedimental:</a:t>
            </a:r>
            <a:r>
              <a:rPr lang="es-MX" sz="2000" dirty="0" smtClean="0">
                <a:latin typeface="Arial Black" pitchFamily="34" charset="0"/>
              </a:rPr>
              <a:t> </a:t>
            </a:r>
            <a:r>
              <a:rPr lang="es-MX" sz="1800" dirty="0">
                <a:latin typeface="Arial" pitchFamily="34" charset="0"/>
                <a:cs typeface="Arial" pitchFamily="34" charset="0"/>
              </a:rPr>
              <a:t>S</a:t>
            </a:r>
            <a:r>
              <a:rPr lang="es-MX" sz="1800" dirty="0" smtClean="0">
                <a:latin typeface="Arial" pitchFamily="34" charset="0"/>
                <a:cs typeface="Arial" pitchFamily="34" charset="0"/>
              </a:rPr>
              <a:t>ecuencia que da cuenta del proyecto o alcance de las      		        competencias </a:t>
            </a:r>
          </a:p>
          <a:p>
            <a:pPr>
              <a:buClr>
                <a:srgbClr val="002060"/>
              </a:buClr>
              <a:buFont typeface="Wingdings" pitchFamily="2" charset="2"/>
              <a:buChar char="Ø"/>
            </a:pPr>
            <a:r>
              <a:rPr lang="es-MX" sz="1800" dirty="0" smtClean="0">
                <a:latin typeface="Arial Black" pitchFamily="34" charset="0"/>
                <a:cs typeface="Arial" pitchFamily="34" charset="0"/>
              </a:rPr>
              <a:t>Objetiva: </a:t>
            </a:r>
            <a:r>
              <a:rPr lang="es-MX" sz="1800" dirty="0">
                <a:latin typeface="Arial" pitchFamily="34" charset="0"/>
                <a:cs typeface="Arial" pitchFamily="34" charset="0"/>
              </a:rPr>
              <a:t>I</a:t>
            </a:r>
            <a:r>
              <a:rPr lang="es-MX" sz="1800" dirty="0" smtClean="0">
                <a:latin typeface="Arial" pitchFamily="34" charset="0"/>
                <a:cs typeface="Arial" pitchFamily="34" charset="0"/>
              </a:rPr>
              <a:t>ntegra un conjunto de evidencias que confirma o no la competencia </a:t>
            </a:r>
          </a:p>
          <a:p>
            <a:pPr>
              <a:buClr>
                <a:srgbClr val="002060"/>
              </a:buClr>
              <a:buFont typeface="Wingdings" pitchFamily="2" charset="2"/>
              <a:buChar char="Ø"/>
            </a:pPr>
            <a:r>
              <a:rPr lang="es-MX" sz="1800" dirty="0" smtClean="0">
                <a:latin typeface="Arial Black" pitchFamily="34" charset="0"/>
                <a:cs typeface="Arial" pitchFamily="34" charset="0"/>
              </a:rPr>
              <a:t>Sistemática:</a:t>
            </a:r>
            <a:r>
              <a:rPr lang="es-MX" sz="1800" dirty="0" smtClean="0">
                <a:latin typeface="Arial" pitchFamily="34" charset="0"/>
                <a:cs typeface="Arial" pitchFamily="34" charset="0"/>
              </a:rPr>
              <a:t> Permite identificar la evolución del estudiante en la adquisición 		   de la competencia y valorarla. </a:t>
            </a:r>
          </a:p>
          <a:p>
            <a:pPr>
              <a:buNone/>
            </a:pPr>
            <a:r>
              <a:rPr lang="es-MX" sz="1800" dirty="0" smtClean="0">
                <a:latin typeface="Arial" pitchFamily="34" charset="0"/>
                <a:cs typeface="Arial" pitchFamily="34" charset="0"/>
              </a:rPr>
              <a:t>		                 Permite registrar cualitativa y cuantitativamente su avance      		   académico.</a:t>
            </a:r>
          </a:p>
          <a:p>
            <a:pPr>
              <a:buNone/>
            </a:pPr>
            <a:r>
              <a:rPr lang="es-MX" sz="1800" dirty="0" smtClean="0">
                <a:latin typeface="Arial" pitchFamily="34" charset="0"/>
                <a:cs typeface="Arial" pitchFamily="34" charset="0"/>
              </a:rPr>
              <a:t>                            </a:t>
            </a:r>
          </a:p>
          <a:p>
            <a:pPr>
              <a:buNone/>
            </a:pPr>
            <a:r>
              <a:rPr lang="es-MX" sz="1800" dirty="0" smtClean="0">
                <a:latin typeface="Arial" pitchFamily="34" charset="0"/>
                <a:cs typeface="Arial" pitchFamily="34" charset="0"/>
              </a:rPr>
              <a:t>                                	    </a:t>
            </a:r>
            <a:r>
              <a:rPr lang="es-MX" sz="2000" dirty="0" smtClean="0">
                <a:latin typeface="Arial Black" pitchFamily="34" charset="0"/>
                <a:cs typeface="Arial" pitchFamily="34" charset="0"/>
              </a:rPr>
              <a:t>Tipos de evaluación</a:t>
            </a:r>
          </a:p>
          <a:p>
            <a:pPr algn="ctr">
              <a:buClr>
                <a:srgbClr val="CC0066"/>
              </a:buClr>
              <a:buFont typeface="Wingdings" pitchFamily="2" charset="2"/>
              <a:buChar char="v"/>
            </a:pPr>
            <a:r>
              <a:rPr lang="es-MX" sz="1800" dirty="0" smtClean="0">
                <a:latin typeface="Arial" pitchFamily="34" charset="0"/>
                <a:cs typeface="Arial" pitchFamily="34" charset="0"/>
              </a:rPr>
              <a:t>Diagnóstica </a:t>
            </a:r>
          </a:p>
          <a:p>
            <a:pPr algn="ctr">
              <a:buClr>
                <a:srgbClr val="CC0066"/>
              </a:buClr>
              <a:buFont typeface="Wingdings" pitchFamily="2" charset="2"/>
              <a:buChar char="v"/>
            </a:pPr>
            <a:r>
              <a:rPr lang="es-MX" sz="1800" dirty="0" smtClean="0">
                <a:latin typeface="Arial" pitchFamily="34" charset="0"/>
                <a:cs typeface="Arial" pitchFamily="34" charset="0"/>
              </a:rPr>
              <a:t>Formativa</a:t>
            </a:r>
          </a:p>
          <a:p>
            <a:pPr algn="ctr">
              <a:buClr>
                <a:srgbClr val="CC0066"/>
              </a:buClr>
              <a:buFont typeface="Wingdings" pitchFamily="2" charset="2"/>
              <a:buChar char="v"/>
            </a:pPr>
            <a:r>
              <a:rPr lang="es-MX" sz="1800" dirty="0" err="1">
                <a:latin typeface="Arial" pitchFamily="34" charset="0"/>
                <a:cs typeface="Arial" pitchFamily="34" charset="0"/>
              </a:rPr>
              <a:t>S</a:t>
            </a:r>
            <a:r>
              <a:rPr lang="es-MX" sz="1800" dirty="0" err="1" smtClean="0">
                <a:latin typeface="Arial" pitchFamily="34" charset="0"/>
                <a:cs typeface="Arial" pitchFamily="34" charset="0"/>
              </a:rPr>
              <a:t>umativa</a:t>
            </a:r>
            <a:endParaRPr lang="es-MX" sz="18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2627784" y="908720"/>
            <a:ext cx="3168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u="sng" dirty="0" smtClean="0">
                <a:latin typeface="Arial Black" pitchFamily="34" charset="0"/>
              </a:rPr>
              <a:t>MODALIDADES DE CURSOS</a:t>
            </a:r>
            <a:endParaRPr lang="es-MX" sz="2000" u="sng" dirty="0">
              <a:latin typeface="Arial Black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51520" y="1628800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>
                <a:latin typeface="Arial" pitchFamily="34" charset="0"/>
                <a:cs typeface="Arial" pitchFamily="34" charset="0"/>
              </a:rPr>
              <a:t>Cursado por primera vez</a:t>
            </a:r>
            <a:endParaRPr lang="es-MX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907704" y="1844824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ORDINARIO</a:t>
            </a:r>
            <a:endParaRPr lang="es-MX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4788024" y="1772816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DE REPETICIÓN</a:t>
            </a:r>
            <a:endParaRPr lang="es-MX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7164288" y="1628801"/>
            <a:ext cx="16561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>
                <a:latin typeface="Arial" pitchFamily="34" charset="0"/>
                <a:cs typeface="Arial" pitchFamily="34" charset="0"/>
              </a:rPr>
              <a:t>Cuando el alumno no acredita la asignatura en curso ordinario</a:t>
            </a:r>
            <a:endParaRPr lang="es-MX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1835696" y="2924944"/>
            <a:ext cx="46085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Periodo semestral (16 semanas)</a:t>
            </a:r>
          </a:p>
          <a:p>
            <a:pPr algn="ctr"/>
            <a:r>
              <a:rPr lang="es-MX" dirty="0"/>
              <a:t> </a:t>
            </a:r>
            <a:r>
              <a:rPr lang="es-MX" dirty="0" smtClean="0"/>
              <a:t>                   o</a:t>
            </a:r>
          </a:p>
          <a:p>
            <a:pPr algn="ctr"/>
            <a:r>
              <a:rPr lang="es-MX" dirty="0" smtClean="0"/>
              <a:t>De verano (6 semanas)</a:t>
            </a:r>
            <a:endParaRPr lang="es-MX" dirty="0"/>
          </a:p>
        </p:txBody>
      </p:sp>
      <p:sp>
        <p:nvSpPr>
          <p:cNvPr id="11" name="10 CuadroTexto"/>
          <p:cNvSpPr txBox="1"/>
          <p:nvPr/>
        </p:nvSpPr>
        <p:spPr>
          <a:xfrm>
            <a:off x="2771800" y="4293096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Con las mismas oportunidades</a:t>
            </a:r>
            <a:endParaRPr lang="es-MX" dirty="0"/>
          </a:p>
        </p:txBody>
      </p:sp>
      <p:sp>
        <p:nvSpPr>
          <p:cNvPr id="12" name="11 CuadroTexto"/>
          <p:cNvSpPr txBox="1"/>
          <p:nvPr/>
        </p:nvSpPr>
        <p:spPr>
          <a:xfrm>
            <a:off x="179512" y="4725144"/>
            <a:ext cx="16561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Las competencias a evaluar</a:t>
            </a:r>
            <a:endParaRPr lang="es-MX" dirty="0"/>
          </a:p>
        </p:txBody>
      </p:sp>
      <p:sp>
        <p:nvSpPr>
          <p:cNvPr id="13" name="12 CuadroTexto"/>
          <p:cNvSpPr txBox="1"/>
          <p:nvPr/>
        </p:nvSpPr>
        <p:spPr>
          <a:xfrm>
            <a:off x="6876256" y="4941168"/>
            <a:ext cx="18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Los tipos de instrumentos de evaluación</a:t>
            </a:r>
            <a:endParaRPr lang="es-MX" dirty="0"/>
          </a:p>
        </p:txBody>
      </p:sp>
      <p:sp>
        <p:nvSpPr>
          <p:cNvPr id="14" name="13 CuadroTexto"/>
          <p:cNvSpPr txBox="1"/>
          <p:nvPr/>
        </p:nvSpPr>
        <p:spPr>
          <a:xfrm>
            <a:off x="1691680" y="5877272"/>
            <a:ext cx="4608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Se dan a conocer al inicio del curso y de acuerdo a la planeación del Maestro</a:t>
            </a:r>
            <a:endParaRPr lang="es-MX" dirty="0"/>
          </a:p>
        </p:txBody>
      </p:sp>
      <p:cxnSp>
        <p:nvCxnSpPr>
          <p:cNvPr id="16" name="15 Conector recto"/>
          <p:cNvCxnSpPr/>
          <p:nvPr/>
        </p:nvCxnSpPr>
        <p:spPr>
          <a:xfrm flipH="1">
            <a:off x="2843808" y="1556792"/>
            <a:ext cx="648072" cy="28803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"/>
          <p:cNvCxnSpPr/>
          <p:nvPr/>
        </p:nvCxnSpPr>
        <p:spPr>
          <a:xfrm>
            <a:off x="4788024" y="1556792"/>
            <a:ext cx="576064" cy="28803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 de flecha"/>
          <p:cNvCxnSpPr/>
          <p:nvPr/>
        </p:nvCxnSpPr>
        <p:spPr>
          <a:xfrm>
            <a:off x="1403648" y="2060848"/>
            <a:ext cx="504056" cy="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 de flecha"/>
          <p:cNvCxnSpPr>
            <a:endCxn id="8" idx="3"/>
          </p:cNvCxnSpPr>
          <p:nvPr/>
        </p:nvCxnSpPr>
        <p:spPr>
          <a:xfrm flipH="1">
            <a:off x="6660232" y="2060848"/>
            <a:ext cx="576064" cy="35134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"/>
          <p:cNvCxnSpPr/>
          <p:nvPr/>
        </p:nvCxnSpPr>
        <p:spPr>
          <a:xfrm>
            <a:off x="2915816" y="2420888"/>
            <a:ext cx="504056" cy="432048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"/>
          <p:cNvCxnSpPr/>
          <p:nvPr/>
        </p:nvCxnSpPr>
        <p:spPr>
          <a:xfrm flipH="1">
            <a:off x="4860032" y="2420888"/>
            <a:ext cx="576064" cy="432048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Conector recto"/>
          <p:cNvCxnSpPr>
            <a:stCxn id="11" idx="1"/>
          </p:cNvCxnSpPr>
          <p:nvPr/>
        </p:nvCxnSpPr>
        <p:spPr>
          <a:xfrm flipH="1">
            <a:off x="2123728" y="4477762"/>
            <a:ext cx="648072" cy="31358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Conector recto"/>
          <p:cNvCxnSpPr/>
          <p:nvPr/>
        </p:nvCxnSpPr>
        <p:spPr>
          <a:xfrm>
            <a:off x="5868144" y="4509120"/>
            <a:ext cx="360040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Conector recto de flecha"/>
          <p:cNvCxnSpPr/>
          <p:nvPr/>
        </p:nvCxnSpPr>
        <p:spPr>
          <a:xfrm flipV="1">
            <a:off x="2123728" y="2204864"/>
            <a:ext cx="72008" cy="2304256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Conector recto de flecha"/>
          <p:cNvCxnSpPr/>
          <p:nvPr/>
        </p:nvCxnSpPr>
        <p:spPr>
          <a:xfrm flipH="1" flipV="1">
            <a:off x="6156176" y="2492896"/>
            <a:ext cx="72008" cy="2016224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55 Conector recto"/>
          <p:cNvCxnSpPr/>
          <p:nvPr/>
        </p:nvCxnSpPr>
        <p:spPr>
          <a:xfrm>
            <a:off x="971600" y="5661248"/>
            <a:ext cx="1152128" cy="64807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58 Conector recto"/>
          <p:cNvCxnSpPr/>
          <p:nvPr/>
        </p:nvCxnSpPr>
        <p:spPr>
          <a:xfrm flipH="1">
            <a:off x="5940152" y="5805264"/>
            <a:ext cx="1152128" cy="57606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800" y="574576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es-MX" sz="4400" dirty="0" smtClean="0"/>
              <a:t>   Acreditación de la asignatura</a:t>
            </a:r>
            <a:endParaRPr lang="es-MX" sz="4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2418259"/>
            <a:ext cx="8686800" cy="3675037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s-MX" sz="4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      Aprobación del 100% de las 	 competencias específicas     contenidas en el programa</a:t>
            </a:r>
          </a:p>
          <a:p>
            <a:pPr algn="ctr">
              <a:buNone/>
            </a:pPr>
            <a:r>
              <a:rPr lang="es-MX" sz="4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(necesario presentar evidencias)</a:t>
            </a:r>
          </a:p>
          <a:p>
            <a:pPr algn="ctr">
              <a:buNone/>
            </a:pPr>
            <a:endParaRPr lang="es-MX" sz="40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4800" y="402035"/>
            <a:ext cx="8686800" cy="93873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s-MX" sz="1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OPORTUNIDADES PARA ACREDITAR LA  ASIGNATURA:</a:t>
            </a:r>
          </a:p>
          <a:p>
            <a:pPr>
              <a:buNone/>
            </a:pPr>
            <a:endParaRPr lang="es-MX" sz="1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203848" y="1052736"/>
            <a:ext cx="25562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solidFill>
                  <a:srgbClr val="002060"/>
                </a:solidFill>
              </a:rPr>
              <a:t>CURSO ORDINARIO</a:t>
            </a:r>
            <a:endParaRPr lang="es-MX" b="1" dirty="0">
              <a:solidFill>
                <a:srgbClr val="002060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987824" y="1412776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solidFill>
                  <a:srgbClr val="7030A0"/>
                </a:solidFill>
              </a:rPr>
              <a:t>CURSO DE REPETICIÓN </a:t>
            </a:r>
            <a:endParaRPr lang="es-MX" b="1" dirty="0">
              <a:solidFill>
                <a:srgbClr val="7030A0"/>
              </a:solidFill>
            </a:endParaRPr>
          </a:p>
        </p:txBody>
      </p:sp>
      <p:cxnSp>
        <p:nvCxnSpPr>
          <p:cNvPr id="15" name="14 Conector recto"/>
          <p:cNvCxnSpPr/>
          <p:nvPr/>
        </p:nvCxnSpPr>
        <p:spPr>
          <a:xfrm>
            <a:off x="5940152" y="1268760"/>
            <a:ext cx="0" cy="36004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 flipH="1">
            <a:off x="5436096" y="1628800"/>
            <a:ext cx="504056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"/>
          <p:cNvCxnSpPr/>
          <p:nvPr/>
        </p:nvCxnSpPr>
        <p:spPr>
          <a:xfrm flipH="1">
            <a:off x="5508104" y="1268760"/>
            <a:ext cx="432048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 de flecha"/>
          <p:cNvCxnSpPr/>
          <p:nvPr/>
        </p:nvCxnSpPr>
        <p:spPr>
          <a:xfrm flipH="1">
            <a:off x="5940152" y="1484784"/>
            <a:ext cx="288032" cy="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"/>
          <p:cNvCxnSpPr/>
          <p:nvPr/>
        </p:nvCxnSpPr>
        <p:spPr>
          <a:xfrm>
            <a:off x="6228184" y="1484784"/>
            <a:ext cx="0" cy="57606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CuadroTexto"/>
          <p:cNvSpPr txBox="1"/>
          <p:nvPr/>
        </p:nvSpPr>
        <p:spPr>
          <a:xfrm>
            <a:off x="1115616" y="1844824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u="sng" dirty="0" smtClean="0"/>
              <a:t>Momentos </a:t>
            </a:r>
            <a:r>
              <a:rPr lang="es-MX" dirty="0" smtClean="0"/>
              <a:t>para evaluar una competencia:</a:t>
            </a:r>
            <a:endParaRPr lang="es-MX" dirty="0"/>
          </a:p>
        </p:txBody>
      </p:sp>
      <p:cxnSp>
        <p:nvCxnSpPr>
          <p:cNvPr id="35" name="34 Conector recto"/>
          <p:cNvCxnSpPr/>
          <p:nvPr/>
        </p:nvCxnSpPr>
        <p:spPr>
          <a:xfrm flipH="1">
            <a:off x="5364088" y="2060848"/>
            <a:ext cx="864096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CuadroTexto"/>
          <p:cNvSpPr txBox="1"/>
          <p:nvPr/>
        </p:nvSpPr>
        <p:spPr>
          <a:xfrm>
            <a:off x="1872208" y="2204864"/>
            <a:ext cx="36724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rgbClr val="FF0000"/>
                </a:solidFill>
              </a:rPr>
              <a:t>Evaluación de 1ª  oportunidad</a:t>
            </a:r>
          </a:p>
          <a:p>
            <a:r>
              <a:rPr lang="es-MX" dirty="0" smtClean="0">
                <a:solidFill>
                  <a:srgbClr val="006600"/>
                </a:solidFill>
              </a:rPr>
              <a:t>Evaluación de 2ª  oportunidad</a:t>
            </a:r>
            <a:endParaRPr lang="es-MX" dirty="0">
              <a:solidFill>
                <a:srgbClr val="006600"/>
              </a:solidFill>
            </a:endParaRPr>
          </a:p>
        </p:txBody>
      </p:sp>
      <p:sp>
        <p:nvSpPr>
          <p:cNvPr id="37" name="36 CuadroTexto"/>
          <p:cNvSpPr txBox="1"/>
          <p:nvPr/>
        </p:nvSpPr>
        <p:spPr>
          <a:xfrm>
            <a:off x="144016" y="2924944"/>
            <a:ext cx="183569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solidFill>
                  <a:srgbClr val="FF0000"/>
                </a:solidFill>
              </a:rPr>
              <a:t>Evaluación </a:t>
            </a:r>
            <a:r>
              <a:rPr lang="es-MX" u="sng" dirty="0" smtClean="0">
                <a:solidFill>
                  <a:srgbClr val="FF0000"/>
                </a:solidFill>
              </a:rPr>
              <a:t>SUMATIVA</a:t>
            </a:r>
            <a:r>
              <a:rPr lang="es-MX" dirty="0" smtClean="0">
                <a:solidFill>
                  <a:srgbClr val="FF0000"/>
                </a:solidFill>
              </a:rPr>
              <a:t> realizada por primera ocasión para cada competencia especifica</a:t>
            </a:r>
            <a:endParaRPr lang="es-MX" dirty="0">
              <a:solidFill>
                <a:srgbClr val="FF0000"/>
              </a:solidFill>
            </a:endParaRPr>
          </a:p>
        </p:txBody>
      </p:sp>
      <p:sp>
        <p:nvSpPr>
          <p:cNvPr id="38" name="37 CuadroTexto"/>
          <p:cNvSpPr txBox="1"/>
          <p:nvPr/>
        </p:nvSpPr>
        <p:spPr>
          <a:xfrm>
            <a:off x="5940152" y="2217638"/>
            <a:ext cx="22322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solidFill>
                  <a:srgbClr val="006600"/>
                </a:solidFill>
              </a:rPr>
              <a:t>Evaluación SUMATIVA DE COMPLEMENTACIÓN</a:t>
            </a:r>
            <a:endParaRPr lang="es-MX" dirty="0">
              <a:solidFill>
                <a:srgbClr val="006600"/>
              </a:solidFill>
            </a:endParaRPr>
          </a:p>
        </p:txBody>
      </p:sp>
      <p:sp>
        <p:nvSpPr>
          <p:cNvPr id="39" name="38 CuadroTexto"/>
          <p:cNvSpPr txBox="1"/>
          <p:nvPr/>
        </p:nvSpPr>
        <p:spPr>
          <a:xfrm>
            <a:off x="4967536" y="3585790"/>
            <a:ext cx="42849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Cumple con la integración de evidencias </a:t>
            </a:r>
          </a:p>
          <a:p>
            <a:r>
              <a:rPr lang="es-MX" dirty="0" smtClean="0">
                <a:solidFill>
                  <a:srgbClr val="CC0066"/>
                </a:solidFill>
              </a:rPr>
              <a:t>NO PRESENTADAS</a:t>
            </a:r>
            <a:r>
              <a:rPr lang="es-MX" dirty="0" smtClean="0"/>
              <a:t> O </a:t>
            </a:r>
            <a:r>
              <a:rPr lang="es-MX" dirty="0" smtClean="0">
                <a:solidFill>
                  <a:srgbClr val="002060"/>
                </a:solidFill>
              </a:rPr>
              <a:t>INCOMPLETAS </a:t>
            </a:r>
          </a:p>
          <a:p>
            <a:r>
              <a:rPr lang="es-MX" dirty="0" smtClean="0"/>
              <a:t>en la evaluación de 1ª oportunidad </a:t>
            </a:r>
            <a:endParaRPr lang="es-MX" dirty="0"/>
          </a:p>
        </p:txBody>
      </p:sp>
      <p:sp>
        <p:nvSpPr>
          <p:cNvPr id="40" name="39 CuadroTexto"/>
          <p:cNvSpPr txBox="1"/>
          <p:nvPr/>
        </p:nvSpPr>
        <p:spPr>
          <a:xfrm>
            <a:off x="2267744" y="3873822"/>
            <a:ext cx="18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Se realiza al FINALIZAR el curso </a:t>
            </a:r>
            <a:endParaRPr lang="es-MX" dirty="0"/>
          </a:p>
        </p:txBody>
      </p:sp>
      <p:sp>
        <p:nvSpPr>
          <p:cNvPr id="41" name="40 CuadroTexto"/>
          <p:cNvSpPr txBox="1"/>
          <p:nvPr/>
        </p:nvSpPr>
        <p:spPr>
          <a:xfrm>
            <a:off x="2339752" y="5385990"/>
            <a:ext cx="61926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Después de que el maestro NOTIFICA al alumno el alcance que logró en la competencia y establece las ESTRATEGIAS para COMPLEMENTAR las EVIDENCIAS </a:t>
            </a:r>
            <a:r>
              <a:rPr lang="es-MX" u="sng" dirty="0" smtClean="0"/>
              <a:t>CON </a:t>
            </a:r>
            <a:r>
              <a:rPr lang="es-MX" dirty="0" smtClean="0"/>
              <a:t>los alumnos</a:t>
            </a:r>
            <a:endParaRPr lang="es-MX" dirty="0"/>
          </a:p>
        </p:txBody>
      </p:sp>
      <p:cxnSp>
        <p:nvCxnSpPr>
          <p:cNvPr id="43" name="42 Conector recto de flecha"/>
          <p:cNvCxnSpPr/>
          <p:nvPr/>
        </p:nvCxnSpPr>
        <p:spPr>
          <a:xfrm>
            <a:off x="1061864" y="2420888"/>
            <a:ext cx="845840" cy="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Conector recto"/>
          <p:cNvCxnSpPr/>
          <p:nvPr/>
        </p:nvCxnSpPr>
        <p:spPr>
          <a:xfrm>
            <a:off x="1061864" y="2420888"/>
            <a:ext cx="0" cy="50405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Conector recto de flecha"/>
          <p:cNvCxnSpPr/>
          <p:nvPr/>
        </p:nvCxnSpPr>
        <p:spPr>
          <a:xfrm flipH="1">
            <a:off x="5004048" y="2708920"/>
            <a:ext cx="1224136" cy="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49 Conector recto de flecha"/>
          <p:cNvCxnSpPr/>
          <p:nvPr/>
        </p:nvCxnSpPr>
        <p:spPr>
          <a:xfrm flipV="1">
            <a:off x="7092280" y="3140968"/>
            <a:ext cx="0" cy="36004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Conector recto de flecha"/>
          <p:cNvCxnSpPr/>
          <p:nvPr/>
        </p:nvCxnSpPr>
        <p:spPr>
          <a:xfrm>
            <a:off x="3960440" y="4191471"/>
            <a:ext cx="1007096" cy="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55 Conector recto de flecha"/>
          <p:cNvCxnSpPr/>
          <p:nvPr/>
        </p:nvCxnSpPr>
        <p:spPr>
          <a:xfrm flipV="1">
            <a:off x="3131840" y="4824536"/>
            <a:ext cx="0" cy="576064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48928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827583" y="404664"/>
            <a:ext cx="29180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u="sng" dirty="0" smtClean="0"/>
              <a:t>CURSOS DE REPETICIÓN</a:t>
            </a:r>
            <a:endParaRPr lang="es-MX" b="1" u="sng" dirty="0"/>
          </a:p>
        </p:txBody>
      </p:sp>
      <p:sp>
        <p:nvSpPr>
          <p:cNvPr id="5" name="4 CuadroTexto"/>
          <p:cNvSpPr txBox="1"/>
          <p:nvPr/>
        </p:nvSpPr>
        <p:spPr>
          <a:xfrm>
            <a:off x="3995936" y="908720"/>
            <a:ext cx="43204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Debe cursarse de modo obligatorio en el periodo </a:t>
            </a:r>
            <a:r>
              <a:rPr lang="es-MX" u="sng" dirty="0" smtClean="0"/>
              <a:t>posterior</a:t>
            </a:r>
            <a:r>
              <a:rPr lang="es-MX" dirty="0" smtClean="0"/>
              <a:t> al que no acredito la asignatura (dependiendo si se oferta)</a:t>
            </a:r>
            <a:endParaRPr lang="es-MX" dirty="0"/>
          </a:p>
        </p:txBody>
      </p:sp>
      <p:sp>
        <p:nvSpPr>
          <p:cNvPr id="6" name="5 CuadroTexto"/>
          <p:cNvSpPr txBox="1"/>
          <p:nvPr/>
        </p:nvSpPr>
        <p:spPr>
          <a:xfrm>
            <a:off x="539552" y="1303600"/>
            <a:ext cx="29523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u="sng" dirty="0" smtClean="0"/>
              <a:t>No</a:t>
            </a:r>
            <a:r>
              <a:rPr lang="es-MX" dirty="0" smtClean="0"/>
              <a:t> se toman en cuenta </a:t>
            </a:r>
            <a:r>
              <a:rPr lang="es-MX" u="sng" dirty="0" smtClean="0"/>
              <a:t>ninguna </a:t>
            </a:r>
            <a:r>
              <a:rPr lang="es-MX" dirty="0" smtClean="0"/>
              <a:t>competencia especifica que el alumno alcanzo en el curso </a:t>
            </a:r>
            <a:r>
              <a:rPr lang="es-MX" b="1" dirty="0" smtClean="0"/>
              <a:t>ordinario </a:t>
            </a:r>
            <a:endParaRPr lang="es-MX" b="1" dirty="0"/>
          </a:p>
        </p:txBody>
      </p:sp>
      <p:cxnSp>
        <p:nvCxnSpPr>
          <p:cNvPr id="8" name="7 Conector recto de flecha"/>
          <p:cNvCxnSpPr/>
          <p:nvPr/>
        </p:nvCxnSpPr>
        <p:spPr>
          <a:xfrm flipH="1" flipV="1">
            <a:off x="3203848" y="836712"/>
            <a:ext cx="720080" cy="252028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 de flecha"/>
          <p:cNvCxnSpPr/>
          <p:nvPr/>
        </p:nvCxnSpPr>
        <p:spPr>
          <a:xfrm flipV="1">
            <a:off x="1547664" y="908720"/>
            <a:ext cx="0" cy="461665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2051720" y="2721694"/>
            <a:ext cx="54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solidFill>
                  <a:srgbClr val="0070C0"/>
                </a:solidFill>
              </a:rPr>
              <a:t>En caso de </a:t>
            </a:r>
            <a:r>
              <a:rPr lang="es-MX" b="1" u="sng" dirty="0" smtClean="0">
                <a:solidFill>
                  <a:srgbClr val="0070C0"/>
                </a:solidFill>
              </a:rPr>
              <a:t>no acreditar </a:t>
            </a:r>
            <a:r>
              <a:rPr lang="es-MX" b="1" dirty="0" smtClean="0">
                <a:solidFill>
                  <a:srgbClr val="0070C0"/>
                </a:solidFill>
              </a:rPr>
              <a:t>la asignatura </a:t>
            </a:r>
            <a:r>
              <a:rPr lang="es-MX" b="1" u="sng" dirty="0" smtClean="0">
                <a:solidFill>
                  <a:srgbClr val="0070C0"/>
                </a:solidFill>
              </a:rPr>
              <a:t>en un curso de repetición</a:t>
            </a:r>
            <a:endParaRPr lang="es-MX" b="1" u="sng" dirty="0">
              <a:solidFill>
                <a:srgbClr val="0070C0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1259631" y="3635732"/>
            <a:ext cx="44644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rgbClr val="CC0066"/>
                </a:solidFill>
              </a:rPr>
              <a:t>Oportunidad única: </a:t>
            </a:r>
            <a:r>
              <a:rPr lang="es-MX" dirty="0" smtClean="0"/>
              <a:t>en </a:t>
            </a:r>
            <a:r>
              <a:rPr lang="es-MX" b="1" u="sng" dirty="0" smtClean="0"/>
              <a:t>CURSO ESPECIAL </a:t>
            </a:r>
            <a:endParaRPr lang="es-MX" b="1" u="sng" dirty="0"/>
          </a:p>
        </p:txBody>
      </p:sp>
      <p:cxnSp>
        <p:nvCxnSpPr>
          <p:cNvPr id="11" name="10 Conector recto de flecha"/>
          <p:cNvCxnSpPr/>
          <p:nvPr/>
        </p:nvCxnSpPr>
        <p:spPr>
          <a:xfrm>
            <a:off x="4716016" y="3369766"/>
            <a:ext cx="0" cy="288032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323528" y="4161854"/>
            <a:ext cx="342209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i="1" u="sng" dirty="0" smtClean="0"/>
              <a:t>Coordinan:</a:t>
            </a:r>
          </a:p>
          <a:p>
            <a:r>
              <a:rPr lang="es-MX" dirty="0" smtClean="0"/>
              <a:t>1) </a:t>
            </a:r>
            <a:r>
              <a:rPr lang="es-MX" dirty="0" err="1" smtClean="0"/>
              <a:t>Div</a:t>
            </a:r>
            <a:r>
              <a:rPr lang="es-MX" dirty="0" smtClean="0"/>
              <a:t>. de Estudios Profesionales</a:t>
            </a:r>
          </a:p>
          <a:p>
            <a:r>
              <a:rPr lang="es-MX" dirty="0" smtClean="0"/>
              <a:t>2) Coordinador de la Carrera</a:t>
            </a:r>
            <a:endParaRPr lang="es-MX" dirty="0"/>
          </a:p>
        </p:txBody>
      </p:sp>
      <p:cxnSp>
        <p:nvCxnSpPr>
          <p:cNvPr id="13" name="12 Conector recto de flecha"/>
          <p:cNvCxnSpPr>
            <a:endCxn id="9" idx="2"/>
          </p:cNvCxnSpPr>
          <p:nvPr/>
        </p:nvCxnSpPr>
        <p:spPr>
          <a:xfrm flipV="1">
            <a:off x="2519772" y="4005064"/>
            <a:ext cx="972108" cy="494767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CuadroTexto"/>
          <p:cNvSpPr txBox="1"/>
          <p:nvPr/>
        </p:nvSpPr>
        <p:spPr>
          <a:xfrm>
            <a:off x="3707904" y="4449886"/>
            <a:ext cx="2736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/>
              <a:t>PERO</a:t>
            </a:r>
            <a:r>
              <a:rPr lang="es-MX" dirty="0" smtClean="0"/>
              <a:t>: Solo tienen derecho a </a:t>
            </a:r>
            <a:r>
              <a:rPr lang="es-MX" u="sng" dirty="0" smtClean="0">
                <a:solidFill>
                  <a:srgbClr val="C00000"/>
                </a:solidFill>
              </a:rPr>
              <a:t>EVALUACION DE 1ª OPORTUNIDAD </a:t>
            </a:r>
            <a:endParaRPr lang="es-MX" u="sng" dirty="0">
              <a:solidFill>
                <a:srgbClr val="C00000"/>
              </a:solidFill>
            </a:endParaRPr>
          </a:p>
        </p:txBody>
      </p:sp>
      <p:cxnSp>
        <p:nvCxnSpPr>
          <p:cNvPr id="15" name="14 Conector recto de flecha"/>
          <p:cNvCxnSpPr/>
          <p:nvPr/>
        </p:nvCxnSpPr>
        <p:spPr>
          <a:xfrm flipV="1">
            <a:off x="4932040" y="4017838"/>
            <a:ext cx="0" cy="432048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CuadroTexto"/>
          <p:cNvSpPr txBox="1"/>
          <p:nvPr/>
        </p:nvSpPr>
        <p:spPr>
          <a:xfrm>
            <a:off x="1547664" y="5602014"/>
            <a:ext cx="37444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Solo se podrá presentar en el SIGUIENTE periodo SEMESTRAL o de VERANO (dependiendo si se oferta)</a:t>
            </a:r>
            <a:endParaRPr lang="es-MX" dirty="0"/>
          </a:p>
        </p:txBody>
      </p:sp>
      <p:sp>
        <p:nvSpPr>
          <p:cNvPr id="17" name="16 CuadroTexto"/>
          <p:cNvSpPr txBox="1"/>
          <p:nvPr/>
        </p:nvSpPr>
        <p:spPr>
          <a:xfrm>
            <a:off x="6660232" y="5733256"/>
            <a:ext cx="23042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EN CASO DE </a:t>
            </a:r>
            <a:r>
              <a:rPr lang="es-MX" u="sng" dirty="0" smtClean="0"/>
              <a:t>NO  </a:t>
            </a:r>
            <a:r>
              <a:rPr lang="es-MX" dirty="0" smtClean="0"/>
              <a:t>ACREDITARLO = </a:t>
            </a:r>
            <a:r>
              <a:rPr lang="es-MX" b="1" dirty="0" smtClean="0">
                <a:solidFill>
                  <a:srgbClr val="C00000"/>
                </a:solidFill>
              </a:rPr>
              <a:t>BAJA DEFINITIVA</a:t>
            </a:r>
            <a:r>
              <a:rPr lang="es-MX" dirty="0" smtClean="0"/>
              <a:t> de los </a:t>
            </a:r>
            <a:r>
              <a:rPr lang="es-MX" dirty="0" err="1" smtClean="0"/>
              <a:t>IT’s</a:t>
            </a:r>
            <a:endParaRPr lang="es-MX" dirty="0"/>
          </a:p>
        </p:txBody>
      </p:sp>
      <p:cxnSp>
        <p:nvCxnSpPr>
          <p:cNvPr id="18" name="17 Conector recto"/>
          <p:cNvCxnSpPr/>
          <p:nvPr/>
        </p:nvCxnSpPr>
        <p:spPr>
          <a:xfrm flipV="1">
            <a:off x="5364088" y="5157192"/>
            <a:ext cx="1872208" cy="93610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"/>
          <p:cNvCxnSpPr/>
          <p:nvPr/>
        </p:nvCxnSpPr>
        <p:spPr>
          <a:xfrm flipH="1" flipV="1">
            <a:off x="7164288" y="4017839"/>
            <a:ext cx="72008" cy="1139353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"/>
          <p:cNvCxnSpPr/>
          <p:nvPr/>
        </p:nvCxnSpPr>
        <p:spPr>
          <a:xfrm flipH="1" flipV="1">
            <a:off x="7884368" y="3873822"/>
            <a:ext cx="72008" cy="185943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 de flecha"/>
          <p:cNvCxnSpPr/>
          <p:nvPr/>
        </p:nvCxnSpPr>
        <p:spPr>
          <a:xfrm flipH="1" flipV="1">
            <a:off x="5364088" y="3801814"/>
            <a:ext cx="2520280" cy="72008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 de flecha"/>
          <p:cNvCxnSpPr/>
          <p:nvPr/>
        </p:nvCxnSpPr>
        <p:spPr>
          <a:xfrm flipH="1" flipV="1">
            <a:off x="5292080" y="3945830"/>
            <a:ext cx="1872208" cy="72008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376</TotalTime>
  <Words>788</Words>
  <Application>Microsoft Office PowerPoint</Application>
  <PresentationFormat>Presentación en pantalla (4:3)</PresentationFormat>
  <Paragraphs>172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19" baseType="lpstr">
      <vt:lpstr>Viajes</vt:lpstr>
      <vt:lpstr> LINEAMIENTO PARA LA   EVALUACION Y   Acreditación DE   ASIGNATURAS 2010  (Enfoque por Competencias Profesionales)   </vt:lpstr>
      <vt:lpstr>             Acreditación   </vt:lpstr>
      <vt:lpstr>Presentación de PowerPoint</vt:lpstr>
      <vt:lpstr>Presentación de PowerPoint</vt:lpstr>
      <vt:lpstr> La evaluación de las competencias profesionales es:</vt:lpstr>
      <vt:lpstr>Presentación de PowerPoint</vt:lpstr>
      <vt:lpstr>   Acreditación de la asignatura</vt:lpstr>
      <vt:lpstr>Presentación de PowerPoint</vt:lpstr>
      <vt:lpstr>Presentación de PowerPoint</vt:lpstr>
      <vt:lpstr>curso global</vt:lpstr>
      <vt:lpstr>Escala de valoración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ANEXO III </vt:lpstr>
      <vt:lpstr>Presentación de PowerPoint</vt:lpstr>
    </vt:vector>
  </TitlesOfParts>
  <Company>ITC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Acreditación  </dc:title>
  <dc:creator>ADA</dc:creator>
  <cp:lastModifiedBy>Pc</cp:lastModifiedBy>
  <cp:revision>58</cp:revision>
  <dcterms:created xsi:type="dcterms:W3CDTF">2012-10-18T16:00:20Z</dcterms:created>
  <dcterms:modified xsi:type="dcterms:W3CDTF">2013-10-10T23:42:44Z</dcterms:modified>
</cp:coreProperties>
</file>