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0204AE-D77D-47DB-9CED-2ECC71CE04B0}" type="datetimeFigureOut">
              <a:rPr lang="es-MX" smtClean="0"/>
              <a:t>21/11/2013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08FD9A-626C-4246-AFD5-60997E43669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3608" y="2212409"/>
            <a:ext cx="71287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/>
              <a:t>ESQUEMA  PARA OPERAR LA ACREDITACION DE ACTIVIDADES COMPLEMENTARIAS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26638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c\Pictures\FASE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424" y="2198970"/>
            <a:ext cx="4645072" cy="331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c\Pictures\FASE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98970"/>
            <a:ext cx="4104456" cy="3137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4283968" y="1916832"/>
            <a:ext cx="0" cy="3816424"/>
          </a:xfrm>
          <a:prstGeom prst="line">
            <a:avLst/>
          </a:prstGeom>
          <a:ln w="15875" cmpd="dbl">
            <a:solidFill>
              <a:srgbClr val="CC0066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2159732" y="827420"/>
            <a:ext cx="5148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ESQUEMA  INTEGRADO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937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41784"/>
            <a:ext cx="8229600" cy="1143000"/>
          </a:xfrm>
        </p:spPr>
        <p:txBody>
          <a:bodyPr/>
          <a:lstStyle/>
          <a:p>
            <a:pPr algn="ctr"/>
            <a:r>
              <a:rPr lang="es-MX" sz="2000" dirty="0" smtClean="0"/>
              <a:t>I FASE DE DEFINICIÓN</a:t>
            </a:r>
            <a:endParaRPr lang="es-MX" sz="2000" dirty="0"/>
          </a:p>
        </p:txBody>
      </p:sp>
      <p:sp>
        <p:nvSpPr>
          <p:cNvPr id="4" name="3 Rectángulo"/>
          <p:cNvSpPr/>
          <p:nvPr/>
        </p:nvSpPr>
        <p:spPr>
          <a:xfrm>
            <a:off x="2449876" y="2852936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DEPARTAMENTOS</a:t>
            </a:r>
          </a:p>
          <a:p>
            <a:pPr algn="ctr"/>
            <a:r>
              <a:rPr lang="es-MX" dirty="0" smtClean="0"/>
              <a:t>ACADÉMICOS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5546220" y="2852936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DIRECCIÓN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5580112" y="1412776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COMITÉ ACADÉMICO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2449876" y="4869160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DEPARTAMENTO DE DESARROLLO  ACADÉMICO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5580112" y="4879357"/>
            <a:ext cx="187220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ESTUDIANTES</a:t>
            </a:r>
            <a:endParaRPr lang="es-MX" dirty="0"/>
          </a:p>
        </p:txBody>
      </p:sp>
      <p:cxnSp>
        <p:nvCxnSpPr>
          <p:cNvPr id="10" name="9 Conector angular"/>
          <p:cNvCxnSpPr>
            <a:stCxn id="4" idx="0"/>
            <a:endCxn id="6" idx="1"/>
          </p:cNvCxnSpPr>
          <p:nvPr/>
        </p:nvCxnSpPr>
        <p:spPr>
          <a:xfrm rot="5400000" flipH="1" flipV="1">
            <a:off x="3978990" y="1251814"/>
            <a:ext cx="1008112" cy="219413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angular"/>
          <p:cNvCxnSpPr>
            <a:stCxn id="4" idx="1"/>
          </p:cNvCxnSpPr>
          <p:nvPr/>
        </p:nvCxnSpPr>
        <p:spPr>
          <a:xfrm rot="10800000" flipV="1">
            <a:off x="1655676" y="3284984"/>
            <a:ext cx="794200" cy="108012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089334" y="4365104"/>
            <a:ext cx="1132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OFERTA DE  A.C.</a:t>
            </a:r>
            <a:endParaRPr lang="es-MX" dirty="0"/>
          </a:p>
        </p:txBody>
      </p:sp>
      <p:cxnSp>
        <p:nvCxnSpPr>
          <p:cNvPr id="17" name="16 Conector angular"/>
          <p:cNvCxnSpPr>
            <a:stCxn id="16" idx="2"/>
            <a:endCxn id="7" idx="1"/>
          </p:cNvCxnSpPr>
          <p:nvPr/>
        </p:nvCxnSpPr>
        <p:spPr>
          <a:xfrm rot="16200000" flipH="1">
            <a:off x="1907890" y="4759221"/>
            <a:ext cx="289773" cy="794199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5" idx="1"/>
            <a:endCxn id="4" idx="3"/>
          </p:cNvCxnSpPr>
          <p:nvPr/>
        </p:nvCxnSpPr>
        <p:spPr>
          <a:xfrm flipH="1">
            <a:off x="4322084" y="3284984"/>
            <a:ext cx="122413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endCxn id="8" idx="1"/>
          </p:cNvCxnSpPr>
          <p:nvPr/>
        </p:nvCxnSpPr>
        <p:spPr>
          <a:xfrm flipV="1">
            <a:off x="4322084" y="5311405"/>
            <a:ext cx="1258028" cy="14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endCxn id="5" idx="0"/>
          </p:cNvCxnSpPr>
          <p:nvPr/>
        </p:nvCxnSpPr>
        <p:spPr>
          <a:xfrm>
            <a:off x="6482324" y="2276872"/>
            <a:ext cx="0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2699792" y="1410434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PROPUESTA</a:t>
            </a:r>
            <a:endParaRPr lang="es-MX" dirty="0"/>
          </a:p>
        </p:txBody>
      </p:sp>
      <p:sp>
        <p:nvSpPr>
          <p:cNvPr id="34" name="33 CuadroTexto"/>
          <p:cNvSpPr txBox="1"/>
          <p:nvPr/>
        </p:nvSpPr>
        <p:spPr>
          <a:xfrm>
            <a:off x="4019339" y="2483604"/>
            <a:ext cx="1861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AUTORIZACIÓN</a:t>
            </a:r>
            <a:endParaRPr lang="es-MX" dirty="0"/>
          </a:p>
        </p:txBody>
      </p:sp>
      <p:sp>
        <p:nvSpPr>
          <p:cNvPr id="35" name="34 CuadroTexto"/>
          <p:cNvSpPr txBox="1"/>
          <p:nvPr/>
        </p:nvSpPr>
        <p:spPr>
          <a:xfrm>
            <a:off x="6966266" y="2278613"/>
            <a:ext cx="2070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VALIDACIÓN Y RECONOCIMIENTO</a:t>
            </a:r>
            <a:endParaRPr lang="es-MX" dirty="0"/>
          </a:p>
        </p:txBody>
      </p:sp>
      <p:sp>
        <p:nvSpPr>
          <p:cNvPr id="36" name="35 CuadroTexto"/>
          <p:cNvSpPr txBox="1"/>
          <p:nvPr/>
        </p:nvSpPr>
        <p:spPr>
          <a:xfrm>
            <a:off x="3851920" y="5805264"/>
            <a:ext cx="2410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DIFUSIÓN EN LOS CURSOS DE INDUCCIÓN</a:t>
            </a:r>
            <a:endParaRPr lang="es-MX" dirty="0"/>
          </a:p>
        </p:txBody>
      </p:sp>
      <p:sp>
        <p:nvSpPr>
          <p:cNvPr id="37" name="36 Elipse"/>
          <p:cNvSpPr/>
          <p:nvPr/>
        </p:nvSpPr>
        <p:spPr>
          <a:xfrm>
            <a:off x="2052776" y="2204864"/>
            <a:ext cx="50405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38" name="37 Elipse"/>
          <p:cNvSpPr/>
          <p:nvPr/>
        </p:nvSpPr>
        <p:spPr>
          <a:xfrm>
            <a:off x="467544" y="4437112"/>
            <a:ext cx="50405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2</a:t>
            </a:r>
          </a:p>
        </p:txBody>
      </p:sp>
      <p:sp>
        <p:nvSpPr>
          <p:cNvPr id="39" name="38 Elipse"/>
          <p:cNvSpPr/>
          <p:nvPr/>
        </p:nvSpPr>
        <p:spPr>
          <a:xfrm>
            <a:off x="4644008" y="4581128"/>
            <a:ext cx="50405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8742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96552" y="260648"/>
            <a:ext cx="8332820" cy="432048"/>
          </a:xfrm>
        </p:spPr>
        <p:txBody>
          <a:bodyPr>
            <a:noAutofit/>
          </a:bodyPr>
          <a:lstStyle/>
          <a:p>
            <a:r>
              <a:rPr lang="es-MX" sz="2000" dirty="0" smtClean="0"/>
              <a:t>II FASE OPERATIVA DE CONTROL Y ACREDITACIÓN FINAL</a:t>
            </a:r>
            <a:endParaRPr lang="es-MX" sz="2000" dirty="0"/>
          </a:p>
        </p:txBody>
      </p:sp>
      <p:sp>
        <p:nvSpPr>
          <p:cNvPr id="4" name="3 Rectángulo"/>
          <p:cNvSpPr/>
          <p:nvPr/>
        </p:nvSpPr>
        <p:spPr>
          <a:xfrm>
            <a:off x="179512" y="845484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JEFES DE DEPARTAMENTOS</a:t>
            </a:r>
          </a:p>
          <a:p>
            <a:pPr algn="ctr"/>
            <a:r>
              <a:rPr lang="es-MX" sz="1200" dirty="0" smtClean="0"/>
              <a:t>ACADÉMICOS</a:t>
            </a:r>
            <a:endParaRPr lang="es-MX" sz="1200" dirty="0"/>
          </a:p>
        </p:txBody>
      </p:sp>
      <p:sp>
        <p:nvSpPr>
          <p:cNvPr id="5" name="4 Rectángulo"/>
          <p:cNvSpPr/>
          <p:nvPr/>
        </p:nvSpPr>
        <p:spPr>
          <a:xfrm>
            <a:off x="1907704" y="845484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DESIGNACIÓN DE PROFESORES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779912" y="845484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DEPARTAMENTO DE SERVICIOS ESCOLAES</a:t>
            </a:r>
            <a:endParaRPr lang="es-MX" sz="1200" dirty="0"/>
          </a:p>
        </p:txBody>
      </p:sp>
      <p:sp>
        <p:nvSpPr>
          <p:cNvPr id="7" name="6 Rectángulo"/>
          <p:cNvSpPr/>
          <p:nvPr/>
        </p:nvSpPr>
        <p:spPr>
          <a:xfrm>
            <a:off x="5652120" y="836712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ESTUDIANTES</a:t>
            </a:r>
            <a:endParaRPr lang="es-MX" sz="1200" dirty="0"/>
          </a:p>
        </p:txBody>
      </p:sp>
      <p:sp>
        <p:nvSpPr>
          <p:cNvPr id="8" name="7 Rectángulo"/>
          <p:cNvSpPr/>
          <p:nvPr/>
        </p:nvSpPr>
        <p:spPr>
          <a:xfrm>
            <a:off x="7524328" y="836712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DIVISIÓN DE ESTUDIOS PROFESIONALES</a:t>
            </a:r>
            <a:endParaRPr lang="es-MX" sz="1200" dirty="0"/>
          </a:p>
        </p:txBody>
      </p:sp>
      <p:sp>
        <p:nvSpPr>
          <p:cNvPr id="9" name="8 CuadroTexto"/>
          <p:cNvSpPr txBox="1"/>
          <p:nvPr/>
        </p:nvSpPr>
        <p:spPr>
          <a:xfrm>
            <a:off x="-36512" y="2573676"/>
            <a:ext cx="136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rgbClr val="C00000"/>
                </a:solidFill>
              </a:rPr>
              <a:t>LISTADO CON  RESULTADOS DE ESTUDIANTES (EN MISMAS FECHAS DE ENTREGA DE CALIFICACIÓN DEL SEMESTRE)</a:t>
            </a:r>
            <a:endParaRPr lang="es-MX" sz="1200" dirty="0">
              <a:solidFill>
                <a:srgbClr val="C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47664" y="6361583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srgbClr val="7030A0"/>
                </a:solidFill>
              </a:rPr>
              <a:t>ACREDITACIÓN</a:t>
            </a:r>
            <a:endParaRPr lang="es-MX" sz="1400" b="1" dirty="0">
              <a:solidFill>
                <a:srgbClr val="7030A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88224" y="2141628"/>
            <a:ext cx="1476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rgbClr val="C00000"/>
                </a:solidFill>
              </a:rPr>
              <a:t>SOLICITAN AUTORIZACIÓN Y REGISTRO PARA CURSAR ALGUNA AC</a:t>
            </a:r>
            <a:endParaRPr lang="es-MX" sz="1200" dirty="0">
              <a:solidFill>
                <a:srgbClr val="C00000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683568" y="1493556"/>
            <a:ext cx="0" cy="1080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angular"/>
          <p:cNvCxnSpPr/>
          <p:nvPr/>
        </p:nvCxnSpPr>
        <p:spPr>
          <a:xfrm rot="16200000" flipV="1">
            <a:off x="-157591" y="4990239"/>
            <a:ext cx="2366394" cy="684076"/>
          </a:xfrm>
          <a:prstGeom prst="bentConnector3">
            <a:avLst>
              <a:gd name="adj1" fmla="val -35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angular"/>
          <p:cNvCxnSpPr>
            <a:stCxn id="10" idx="3"/>
          </p:cNvCxnSpPr>
          <p:nvPr/>
        </p:nvCxnSpPr>
        <p:spPr>
          <a:xfrm flipV="1">
            <a:off x="3023828" y="2033616"/>
            <a:ext cx="1440160" cy="448185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angular"/>
          <p:cNvCxnSpPr>
            <a:stCxn id="7" idx="2"/>
            <a:endCxn id="11" idx="1"/>
          </p:cNvCxnSpPr>
          <p:nvPr/>
        </p:nvCxnSpPr>
        <p:spPr>
          <a:xfrm rot="16200000" flipH="1">
            <a:off x="5879872" y="1941108"/>
            <a:ext cx="1164676" cy="252028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11" idx="3"/>
            <a:endCxn id="8" idx="2"/>
          </p:cNvCxnSpPr>
          <p:nvPr/>
        </p:nvCxnSpPr>
        <p:spPr>
          <a:xfrm flipV="1">
            <a:off x="8064388" y="1484784"/>
            <a:ext cx="144016" cy="1164676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4" idx="3"/>
            <a:endCxn id="5" idx="1"/>
          </p:cNvCxnSpPr>
          <p:nvPr/>
        </p:nvCxnSpPr>
        <p:spPr>
          <a:xfrm>
            <a:off x="1547664" y="1169520"/>
            <a:ext cx="3600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>
            <a:stCxn id="5" idx="3"/>
            <a:endCxn id="6" idx="1"/>
          </p:cNvCxnSpPr>
          <p:nvPr/>
        </p:nvCxnSpPr>
        <p:spPr>
          <a:xfrm>
            <a:off x="3275856" y="1169520"/>
            <a:ext cx="50405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6" idx="3"/>
            <a:endCxn id="7" idx="1"/>
          </p:cNvCxnSpPr>
          <p:nvPr/>
        </p:nvCxnSpPr>
        <p:spPr>
          <a:xfrm flipV="1">
            <a:off x="5148064" y="1160748"/>
            <a:ext cx="504056" cy="877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7" idx="3"/>
            <a:endCxn id="8" idx="1"/>
          </p:cNvCxnSpPr>
          <p:nvPr/>
        </p:nvCxnSpPr>
        <p:spPr>
          <a:xfrm>
            <a:off x="7020272" y="1160748"/>
            <a:ext cx="504056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1331640" y="1604180"/>
            <a:ext cx="288032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b="1" i="1" dirty="0" smtClean="0"/>
              <a:t>DETERMINAN: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Forma de evaluar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Confirman que los estudiantes adquieran las competencias</a:t>
            </a:r>
          </a:p>
          <a:p>
            <a:endParaRPr lang="es-MX" sz="1050" dirty="0"/>
          </a:p>
          <a:p>
            <a:pPr algn="ctr"/>
            <a:r>
              <a:rPr lang="es-MX" sz="1050" b="1" i="1" dirty="0" smtClean="0"/>
              <a:t>RESPONSABILIDADES:</a:t>
            </a:r>
          </a:p>
          <a:p>
            <a:endParaRPr lang="es-MX" sz="1050" dirty="0"/>
          </a:p>
          <a:p>
            <a:r>
              <a:rPr lang="es-MX" sz="1050" b="1" dirty="0" smtClean="0"/>
              <a:t>AL INICIO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Informa de la actividad a estudiantes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Aclara objetivos generales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Establece competencias a desarrollar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Comunica conjunto de evidencias requeridas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Realiza evaluación diagnostica de ser necesaria</a:t>
            </a:r>
          </a:p>
          <a:p>
            <a:endParaRPr lang="es-MX" sz="1050" dirty="0"/>
          </a:p>
          <a:p>
            <a:r>
              <a:rPr lang="es-MX" sz="1050" b="1" dirty="0" smtClean="0"/>
              <a:t>DURANTE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Retroalimenta continua y oportunamente el avance de la actividad y de las evidencias.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Comunica a estudiantes el resultado del avance de la actividad</a:t>
            </a:r>
          </a:p>
          <a:p>
            <a:endParaRPr lang="es-MX" sz="1050" dirty="0"/>
          </a:p>
          <a:p>
            <a:r>
              <a:rPr lang="es-MX" sz="1050" b="1" dirty="0" smtClean="0"/>
              <a:t>AL FINAL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Informa a estudiantes de la </a:t>
            </a:r>
            <a:r>
              <a:rPr lang="es-MX" sz="1050" dirty="0"/>
              <a:t> </a:t>
            </a:r>
            <a:r>
              <a:rPr lang="es-MX" sz="1050" dirty="0" smtClean="0"/>
              <a:t>Acreditación</a:t>
            </a:r>
          </a:p>
          <a:p>
            <a:r>
              <a:rPr lang="es-MX" sz="1050" dirty="0"/>
              <a:t> </a:t>
            </a:r>
            <a:r>
              <a:rPr lang="es-MX" sz="1050" dirty="0" smtClean="0"/>
              <a:t>   o No </a:t>
            </a:r>
            <a:r>
              <a:rPr lang="es-MX" sz="1050" dirty="0"/>
              <a:t>A</a:t>
            </a:r>
            <a:r>
              <a:rPr lang="es-MX" sz="1050" dirty="0" smtClean="0"/>
              <a:t>creditación de la AC</a:t>
            </a:r>
          </a:p>
          <a:p>
            <a:pPr marL="171450" indent="-171450">
              <a:buFont typeface="Wingdings" pitchFamily="2" charset="2"/>
              <a:buChar char="v"/>
            </a:pPr>
            <a:r>
              <a:rPr lang="es-MX" sz="1050" dirty="0" smtClean="0"/>
              <a:t>Entrega</a:t>
            </a:r>
          </a:p>
          <a:p>
            <a:endParaRPr lang="es-MX" sz="105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707904" y="1556792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C00000"/>
                </a:solidFill>
              </a:rPr>
              <a:t>CONTROL DE LAS AC</a:t>
            </a:r>
            <a:endParaRPr lang="es-MX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0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127</TotalTime>
  <Words>176</Words>
  <Application>Microsoft Office PowerPoint</Application>
  <PresentationFormat>Presentación en pantalla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Transmisión de listas</vt:lpstr>
      <vt:lpstr>Presentación de PowerPoint</vt:lpstr>
      <vt:lpstr>Presentación de PowerPoint</vt:lpstr>
      <vt:lpstr>I FASE DE DEFINICIÓN</vt:lpstr>
      <vt:lpstr>II FASE OPERATIVA DE CONTROL Y ACREDITACIÓN FINAL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TOSHIBA</dc:creator>
  <cp:lastModifiedBy>Pc</cp:lastModifiedBy>
  <cp:revision>21</cp:revision>
  <dcterms:created xsi:type="dcterms:W3CDTF">2012-05-28T18:39:40Z</dcterms:created>
  <dcterms:modified xsi:type="dcterms:W3CDTF">2013-11-22T00:07:05Z</dcterms:modified>
</cp:coreProperties>
</file>