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1" r:id="rId4"/>
    <p:sldId id="258" r:id="rId5"/>
    <p:sldId id="260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7" r:id="rId17"/>
    <p:sldId id="281" r:id="rId18"/>
    <p:sldId id="271" r:id="rId19"/>
    <p:sldId id="280" r:id="rId20"/>
    <p:sldId id="272" r:id="rId21"/>
    <p:sldId id="275" r:id="rId22"/>
    <p:sldId id="276" r:id="rId23"/>
  </p:sldIdLst>
  <p:sldSz cx="9144000" cy="6858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CAB9B05D-6D04-4903-9DFC-17425BF067B0}">
          <p14:sldIdLst>
            <p14:sldId id="256"/>
            <p14:sldId id="257"/>
            <p14:sldId id="261"/>
            <p14:sldId id="258"/>
            <p14:sldId id="260"/>
            <p14:sldId id="259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7"/>
            <p14:sldId id="281"/>
            <p14:sldId id="271"/>
            <p14:sldId id="280"/>
            <p14:sldId id="272"/>
            <p14:sldId id="275"/>
            <p14:sldId id="27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4494" autoAdjust="0"/>
  </p:normalViewPr>
  <p:slideViewPr>
    <p:cSldViewPr snapToGrid="0">
      <p:cViewPr>
        <p:scale>
          <a:sx n="77" d="100"/>
          <a:sy n="77" d="100"/>
        </p:scale>
        <p:origin x="-1164" y="3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31085-7892-4C67-9B62-7988186882AC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2F261-04B5-4D1A-89DD-2744295CD5B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540556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110F75A-3219-4576-8B98-0EB0A5006725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341BC8E-50CF-4384-B0AB-975DECFC517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1660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1BC8E-50CF-4384-B0AB-975DECFC5174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0158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3432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1855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1821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9264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5858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4085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324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8420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274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8162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59622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DF183-311C-4322-823E-4CFC18B6BAD7}" type="datetimeFigureOut">
              <a:rPr lang="es-MX" smtClean="0"/>
              <a:t>20/02/2008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54C6A-D394-4162-A7E1-4C3E6AC286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7545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wmf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65018" y="1834664"/>
            <a:ext cx="7883237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500" dirty="0" smtClean="0">
                <a:latin typeface="Montserrat SemiBold" panose="00000700000000000000" pitchFamily="2" charset="0"/>
              </a:rPr>
              <a:t>CURSO </a:t>
            </a:r>
            <a:r>
              <a:rPr lang="es-MX" sz="3500" dirty="0" smtClean="0">
                <a:latin typeface="Montserrat SemiBold" panose="00000700000000000000" pitchFamily="2" charset="0"/>
              </a:rPr>
              <a:t>DE INDUCCIÓN PARA LA ACREDITACIÓN DE LA RESIDENCIA PROFESIONAL </a:t>
            </a:r>
          </a:p>
          <a:p>
            <a:pPr algn="ctr"/>
            <a:endParaRPr lang="es-MX" sz="35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 SemiBold" panose="00000700000000000000" pitchFamily="2" charset="0"/>
            </a:endParaRPr>
          </a:p>
          <a:p>
            <a:pPr algn="ctr"/>
            <a:r>
              <a:rPr lang="es-MX" sz="3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SemiBold" panose="00000700000000000000" pitchFamily="2" charset="0"/>
              </a:rPr>
              <a:t>V. 2.0 ALUMNOS QUE </a:t>
            </a:r>
            <a:r>
              <a:rPr lang="es-MX" sz="35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SemiBold" panose="00000700000000000000" pitchFamily="2" charset="0"/>
              </a:rPr>
              <a:t>INGRESARON </a:t>
            </a:r>
            <a:r>
              <a:rPr lang="es-MX" sz="35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SemiBold" panose="00000700000000000000" pitchFamily="2" charset="0"/>
              </a:rPr>
              <a:t>AGOSTO </a:t>
            </a:r>
            <a:r>
              <a:rPr lang="es-MX" sz="35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 SemiBold" panose="00000700000000000000" pitchFamily="2" charset="0"/>
              </a:rPr>
              <a:t>– DIC 2015</a:t>
            </a:r>
          </a:p>
          <a:p>
            <a:pPr algn="ctr"/>
            <a:endParaRPr lang="es-MX" sz="15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tserrat SemiBold" panose="00000700000000000000" pitchFamily="2" charset="0"/>
            </a:endParaRPr>
          </a:p>
          <a:p>
            <a:pPr algn="ctr"/>
            <a:r>
              <a:rPr lang="es-MX" sz="2800" b="1" dirty="0" smtClean="0">
                <a:latin typeface="Montserrat SemiBold" panose="00000700000000000000" pitchFamily="2" charset="0"/>
              </a:rPr>
              <a:t>AGOSTO- DICIEMBRE 2019</a:t>
            </a:r>
            <a:endParaRPr lang="es-MX" sz="2800" b="1" dirty="0"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096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pic>
        <p:nvPicPr>
          <p:cNvPr id="2097" name="Picture 4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03" t="17708" r="29722" b="12500"/>
          <a:stretch/>
        </p:blipFill>
        <p:spPr bwMode="auto">
          <a:xfrm>
            <a:off x="0" y="1651819"/>
            <a:ext cx="9144000" cy="5165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428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l="275" t="114067" r="-275" b="-47083"/>
          <a:stretch/>
        </p:blipFill>
        <p:spPr>
          <a:xfrm>
            <a:off x="1574732" y="6874933"/>
            <a:ext cx="6163869" cy="260049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1155276" y="1664732"/>
            <a:ext cx="700278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500" dirty="0" smtClean="0">
                <a:latin typeface="Montserrat SemiBold" panose="00000700000000000000" pitchFamily="2" charset="0"/>
              </a:rPr>
              <a:t>A P E R T U R A   D E L   E X P E D I E N T E  D E  R E S I D E N C I A </a:t>
            </a:r>
            <a:endParaRPr lang="es-MX" sz="1500" dirty="0">
              <a:latin typeface="Montserrat SemiBold" panose="00000700000000000000" pitchFamily="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666750" y="1937400"/>
            <a:ext cx="7810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500" dirty="0" smtClean="0">
                <a:latin typeface="Montserrat Light" panose="00000400000000000000" pitchFamily="2" charset="0"/>
              </a:rPr>
              <a:t>Se requiere los siguientes documentos en </a:t>
            </a:r>
            <a:r>
              <a:rPr lang="es-MX" sz="1500" b="1" dirty="0" smtClean="0">
                <a:latin typeface="Montserrat Light" panose="00000400000000000000" pitchFamily="2" charset="0"/>
              </a:rPr>
              <a:t>original y dos copias, una en protector </a:t>
            </a:r>
            <a:r>
              <a:rPr lang="es-MX" sz="1500" dirty="0" smtClean="0">
                <a:latin typeface="Montserrat Light" panose="00000400000000000000" pitchFamily="2" charset="0"/>
              </a:rPr>
              <a:t>y </a:t>
            </a:r>
            <a:r>
              <a:rPr lang="es-MX" sz="1500" b="1" dirty="0" smtClean="0">
                <a:latin typeface="Montserrat Light" panose="00000400000000000000" pitchFamily="2" charset="0"/>
              </a:rPr>
              <a:t>dos en carpeta color manila. </a:t>
            </a:r>
            <a:endParaRPr lang="es-MX" sz="1500" b="1" dirty="0">
              <a:latin typeface="Montserrat Light" panose="00000400000000000000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367480" y="2418041"/>
            <a:ext cx="6200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latin typeface="Montserrat SemiBold" panose="00000700000000000000" pitchFamily="2" charset="0"/>
              </a:rPr>
              <a:t>1. SOLICITUD DE RESIDENCIA</a:t>
            </a:r>
            <a:endParaRPr lang="es-MX" sz="1400" dirty="0">
              <a:latin typeface="Montserrat SemiBold" panose="00000700000000000000" pitchFamily="2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67" t="17568" r="14424" b="10446"/>
          <a:stretch/>
        </p:blipFill>
        <p:spPr bwMode="auto">
          <a:xfrm>
            <a:off x="770741" y="2725818"/>
            <a:ext cx="7602517" cy="4132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60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199765" y="1717910"/>
            <a:ext cx="2674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latin typeface="Montserrat" panose="00000500000000000000" pitchFamily="2" charset="0"/>
              </a:rPr>
              <a:t>2. ANTEPROYECTO</a:t>
            </a:r>
            <a:endParaRPr lang="es-MX" sz="1400" dirty="0">
              <a:latin typeface="Montserrat" panose="00000500000000000000" pitchFamily="2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5764162" y="1930140"/>
            <a:ext cx="335614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lphaLcParenR"/>
              <a:defRPr/>
            </a:pPr>
            <a:r>
              <a:rPr lang="es-MX" dirty="0" smtClean="0">
                <a:latin typeface="Montserrat" panose="00000500000000000000" pitchFamily="2" charset="0"/>
              </a:rPr>
              <a:t>Nombre </a:t>
            </a:r>
            <a:r>
              <a:rPr lang="es-MX" dirty="0">
                <a:latin typeface="Montserrat" panose="00000500000000000000" pitchFamily="2" charset="0"/>
              </a:rPr>
              <a:t>y objetivo del proyecto. </a:t>
            </a:r>
            <a:endParaRPr lang="es-MX" dirty="0" smtClean="0">
              <a:latin typeface="Montserrat" panose="00000500000000000000" pitchFamily="2" charset="0"/>
            </a:endParaRPr>
          </a:p>
          <a:p>
            <a:pPr marL="457200" indent="-457200">
              <a:buAutoNum type="alphaLcParenR"/>
              <a:defRPr/>
            </a:pPr>
            <a:r>
              <a:rPr lang="es-MX" dirty="0" smtClean="0">
                <a:latin typeface="Montserrat" panose="00000500000000000000" pitchFamily="2" charset="0"/>
              </a:rPr>
              <a:t> </a:t>
            </a:r>
            <a:r>
              <a:rPr lang="es-MX" dirty="0">
                <a:latin typeface="Montserrat" panose="00000500000000000000" pitchFamily="2" charset="0"/>
              </a:rPr>
              <a:t>Delimitación. </a:t>
            </a:r>
            <a:endParaRPr lang="es-MX" dirty="0" smtClean="0">
              <a:latin typeface="Montserrat" panose="00000500000000000000" pitchFamily="2" charset="0"/>
            </a:endParaRPr>
          </a:p>
          <a:p>
            <a:pPr marL="457200" indent="-457200">
              <a:buAutoNum type="alphaLcParenR"/>
              <a:defRPr/>
            </a:pPr>
            <a:r>
              <a:rPr lang="es-MX" dirty="0" smtClean="0">
                <a:latin typeface="Montserrat" panose="00000500000000000000" pitchFamily="2" charset="0"/>
              </a:rPr>
              <a:t> </a:t>
            </a:r>
            <a:r>
              <a:rPr lang="es-MX" dirty="0">
                <a:latin typeface="Montserrat" panose="00000500000000000000" pitchFamily="2" charset="0"/>
              </a:rPr>
              <a:t>Objetivos</a:t>
            </a:r>
            <a:r>
              <a:rPr lang="es-MX" dirty="0" smtClean="0">
                <a:latin typeface="Montserrat" panose="00000500000000000000" pitchFamily="2" charset="0"/>
              </a:rPr>
              <a:t>.</a:t>
            </a:r>
          </a:p>
          <a:p>
            <a:pPr marL="457200" indent="-457200">
              <a:buAutoNum type="alphaLcParenR"/>
              <a:defRPr/>
            </a:pPr>
            <a:r>
              <a:rPr lang="es-MX" dirty="0" smtClean="0">
                <a:latin typeface="Montserrat" panose="00000500000000000000" pitchFamily="2" charset="0"/>
              </a:rPr>
              <a:t> </a:t>
            </a:r>
            <a:r>
              <a:rPr lang="es-MX" dirty="0">
                <a:latin typeface="Montserrat" panose="00000500000000000000" pitchFamily="2" charset="0"/>
              </a:rPr>
              <a:t>Justificación. </a:t>
            </a:r>
            <a:endParaRPr lang="es-MX" dirty="0" smtClean="0">
              <a:latin typeface="Montserrat" panose="00000500000000000000" pitchFamily="2" charset="0"/>
            </a:endParaRPr>
          </a:p>
          <a:p>
            <a:pPr marL="457200" indent="-457200">
              <a:buAutoNum type="alphaLcParenR"/>
              <a:defRPr/>
            </a:pPr>
            <a:r>
              <a:rPr lang="es-MX" dirty="0" smtClean="0">
                <a:latin typeface="Montserrat" panose="00000500000000000000" pitchFamily="2" charset="0"/>
              </a:rPr>
              <a:t>Cronograma </a:t>
            </a:r>
            <a:r>
              <a:rPr lang="es-MX" dirty="0">
                <a:latin typeface="Montserrat" panose="00000500000000000000" pitchFamily="2" charset="0"/>
              </a:rPr>
              <a:t>preliminar de actividades</a:t>
            </a:r>
            <a:r>
              <a:rPr lang="es-MX" dirty="0" smtClean="0">
                <a:latin typeface="Montserrat" panose="00000500000000000000" pitchFamily="2" charset="0"/>
              </a:rPr>
              <a:t>.</a:t>
            </a:r>
          </a:p>
          <a:p>
            <a:pPr marL="457200" indent="-457200">
              <a:buAutoNum type="alphaLcParenR"/>
              <a:defRPr/>
            </a:pPr>
            <a:r>
              <a:rPr lang="es-MX" dirty="0" smtClean="0">
                <a:latin typeface="Montserrat" panose="00000500000000000000" pitchFamily="2" charset="0"/>
              </a:rPr>
              <a:t> Descripción </a:t>
            </a:r>
            <a:r>
              <a:rPr lang="es-MX" dirty="0">
                <a:latin typeface="Montserrat" panose="00000500000000000000" pitchFamily="2" charset="0"/>
              </a:rPr>
              <a:t>detallada de las actividades. </a:t>
            </a:r>
            <a:endParaRPr lang="es-MX" dirty="0" smtClean="0">
              <a:latin typeface="Montserrat" panose="00000500000000000000" pitchFamily="2" charset="0"/>
            </a:endParaRPr>
          </a:p>
          <a:p>
            <a:pPr marL="457200" indent="-457200">
              <a:buAutoNum type="alphaLcParenR"/>
              <a:defRPr/>
            </a:pPr>
            <a:r>
              <a:rPr lang="es-MX" dirty="0" smtClean="0">
                <a:latin typeface="Montserrat" panose="00000500000000000000" pitchFamily="2" charset="0"/>
              </a:rPr>
              <a:t>Lugar </a:t>
            </a:r>
            <a:r>
              <a:rPr lang="es-MX" dirty="0">
                <a:latin typeface="Montserrat" panose="00000500000000000000" pitchFamily="2" charset="0"/>
              </a:rPr>
              <a:t>donde se realizará el proyecto. </a:t>
            </a:r>
            <a:endParaRPr lang="es-MX" dirty="0" smtClean="0">
              <a:latin typeface="Montserrat" panose="00000500000000000000" pitchFamily="2" charset="0"/>
            </a:endParaRPr>
          </a:p>
          <a:p>
            <a:pPr marL="457200" indent="-457200">
              <a:buAutoNum type="alphaLcParenR"/>
              <a:defRPr/>
            </a:pPr>
            <a:r>
              <a:rPr lang="es-MX" dirty="0" smtClean="0">
                <a:latin typeface="Montserrat" panose="00000500000000000000" pitchFamily="2" charset="0"/>
              </a:rPr>
              <a:t> </a:t>
            </a:r>
            <a:r>
              <a:rPr lang="es-MX" dirty="0">
                <a:latin typeface="Montserrat" panose="00000500000000000000" pitchFamily="2" charset="0"/>
              </a:rPr>
              <a:t>I</a:t>
            </a:r>
            <a:r>
              <a:rPr lang="es-MX" dirty="0" smtClean="0">
                <a:latin typeface="Montserrat" panose="00000500000000000000" pitchFamily="2" charset="0"/>
              </a:rPr>
              <a:t>nformación </a:t>
            </a:r>
            <a:r>
              <a:rPr lang="es-MX" dirty="0">
                <a:latin typeface="Montserrat" panose="00000500000000000000" pitchFamily="2" charset="0"/>
              </a:rPr>
              <a:t>sobre la empresa, organismo o dependencia para la que se desarrollará el proyecto.</a:t>
            </a:r>
            <a:endParaRPr lang="es-ES" dirty="0">
              <a:latin typeface="Montserrat" panose="00000500000000000000" pitchFamily="2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20184" t="21246" r="50640" b="14722"/>
          <a:stretch/>
        </p:blipFill>
        <p:spPr>
          <a:xfrm>
            <a:off x="1514530" y="2025687"/>
            <a:ext cx="3796146" cy="448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08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497" y="1871276"/>
            <a:ext cx="3168480" cy="4207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910427" y="1871276"/>
            <a:ext cx="26746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latin typeface="Montserrat" panose="00000500000000000000" pitchFamily="2" charset="0"/>
              </a:rPr>
              <a:t>3. KARDEX</a:t>
            </a:r>
            <a:endParaRPr lang="es-MX" sz="1400" dirty="0">
              <a:latin typeface="Montserrat" panose="00000500000000000000" pitchFamily="2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22845" y="1763554"/>
            <a:ext cx="2674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>
                <a:latin typeface="Montserrat" panose="00000500000000000000" pitchFamily="2" charset="0"/>
              </a:rPr>
              <a:t>4</a:t>
            </a:r>
            <a:r>
              <a:rPr lang="es-MX" sz="1400" dirty="0" smtClean="0">
                <a:latin typeface="Montserrat" panose="00000500000000000000" pitchFamily="2" charset="0"/>
              </a:rPr>
              <a:t>. CARGA ACADEMICA CON SERVICIO SOCIAL</a:t>
            </a:r>
            <a:endParaRPr lang="es-MX" sz="1400" dirty="0">
              <a:latin typeface="Montserrat" panose="00000500000000000000" pitchFamily="2" charset="0"/>
            </a:endParaRPr>
          </a:p>
        </p:txBody>
      </p:sp>
      <p:pic>
        <p:nvPicPr>
          <p:cNvPr id="1026" name="Picture 2" descr="C:\Users\ITC-0133\Desktop\DIVISION ESTDIOS PROFESIONALES - Acceso directo\TRASLADOS\TRASLADOS 2016\Carga\Carga 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6376" y="2405133"/>
            <a:ext cx="2507557" cy="344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0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653143" y="1728316"/>
            <a:ext cx="794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>
                <a:latin typeface="Montserrat" panose="00000500000000000000" pitchFamily="2" charset="0"/>
              </a:rPr>
              <a:t>FECHA DE ENTREGA DE LAS CARPETAS EN LA DIVISIÓN DE ESTUDIOS PROFESIONALES ES: </a:t>
            </a:r>
          </a:p>
          <a:p>
            <a:pPr algn="ctr"/>
            <a:endParaRPr lang="es-MX" sz="2200" dirty="0" smtClean="0">
              <a:latin typeface="Montserrat" panose="00000500000000000000" pitchFamily="2" charset="0"/>
            </a:endParaRPr>
          </a:p>
          <a:p>
            <a:pPr algn="ctr"/>
            <a:r>
              <a:rPr lang="es-MX" sz="22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M I E R C O L E S  0 7  A G O S T O   D </a:t>
            </a:r>
            <a:r>
              <a:rPr lang="es-MX" sz="22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E  </a:t>
            </a:r>
            <a:r>
              <a:rPr lang="es-MX" sz="22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 D </a:t>
            </a:r>
            <a:r>
              <a:rPr lang="es-MX" sz="22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E L  </a:t>
            </a:r>
            <a:r>
              <a:rPr lang="es-MX" sz="22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2 0 1 9</a:t>
            </a:r>
            <a:endParaRPr lang="es-MX" sz="22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462224" y="3502593"/>
            <a:ext cx="824969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>
                <a:latin typeface="Montserrat" panose="00000500000000000000" pitchFamily="2" charset="0"/>
              </a:rPr>
              <a:t>ENVÍO A LOS DEPARTAMENTOS ACADEMICOS:</a:t>
            </a:r>
          </a:p>
          <a:p>
            <a:pPr algn="ctr"/>
            <a:endParaRPr lang="es-MX" sz="1400" dirty="0" smtClean="0">
              <a:latin typeface="Montserrat" panose="00000500000000000000" pitchFamily="2" charset="0"/>
            </a:endParaRPr>
          </a:p>
          <a:p>
            <a:pPr algn="ctr"/>
            <a:r>
              <a:rPr lang="es-MX" sz="22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V I E R N E S   0 9  D </a:t>
            </a:r>
            <a:r>
              <a:rPr lang="es-MX" sz="22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E </a:t>
            </a:r>
            <a:r>
              <a:rPr lang="es-MX" sz="22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  </a:t>
            </a:r>
            <a:r>
              <a:rPr lang="es-MX" sz="22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A G O S T </a:t>
            </a:r>
            <a:r>
              <a:rPr lang="es-MX" sz="22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O  D </a:t>
            </a:r>
            <a:r>
              <a:rPr lang="es-MX" sz="22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E L  2 0 1 </a:t>
            </a:r>
            <a:r>
              <a:rPr lang="es-MX" sz="22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9</a:t>
            </a:r>
            <a:endParaRPr lang="es-MX" sz="22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62223" y="4687853"/>
            <a:ext cx="824969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dirty="0" smtClean="0">
                <a:latin typeface="Montserrat" panose="00000500000000000000" pitchFamily="2" charset="0"/>
              </a:rPr>
              <a:t>PUBLICACIÓN DE LOS DICTAMENES DE APROBADOS:</a:t>
            </a:r>
          </a:p>
          <a:p>
            <a:pPr algn="ctr"/>
            <a:endParaRPr lang="es-MX" sz="1400" dirty="0" smtClean="0">
              <a:latin typeface="Montserrat" panose="00000500000000000000" pitchFamily="2" charset="0"/>
            </a:endParaRPr>
          </a:p>
          <a:p>
            <a:pPr algn="ctr"/>
            <a:r>
              <a:rPr lang="es-MX" sz="22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L U N E S  1 9   D E   A </a:t>
            </a:r>
            <a:r>
              <a:rPr lang="es-MX" sz="22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G O S T O </a:t>
            </a:r>
            <a:r>
              <a:rPr lang="es-MX" sz="22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 D E L   2 0 1 9</a:t>
            </a:r>
            <a:endParaRPr lang="es-MX" sz="22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10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2" name="1 CuadroTexto"/>
          <p:cNvSpPr txBox="1"/>
          <p:nvPr/>
        </p:nvSpPr>
        <p:spPr>
          <a:xfrm>
            <a:off x="743578" y="1738365"/>
            <a:ext cx="7807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latin typeface="Montserrat ExtraBold" panose="00000900000000000000" pitchFamily="2" charset="0"/>
              </a:rPr>
              <a:t>PASAR AL DEPARTAMENTO DE GESTIÓN TECNOLÓGICA Y VINCULACIÓN PARA QUE SE LES ELABORÉ: </a:t>
            </a:r>
            <a:endParaRPr lang="es-MX" dirty="0">
              <a:latin typeface="Montserrat ExtraBold" panose="00000900000000000000" pitchFamily="2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35464" y="2523817"/>
            <a:ext cx="2853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1. CARTA DE PRESENTACIÓN</a:t>
            </a:r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4764594" y="2401440"/>
            <a:ext cx="3786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2. ACUERDO TRIPARTITA O BIPARTITA</a:t>
            </a:r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1026" name="Picture 2" descr="C:\Users\ITC-0133\Desktop\DIVISION ESTDIOS PROFESIONALES - Acceso directo\RESIDENCIAS\CURSO DE INDUCCION 2016\JESSEL 009.t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374" y="2698251"/>
            <a:ext cx="2888991" cy="373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85" y="2831594"/>
            <a:ext cx="3045287" cy="3533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105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3" name="2 CuadroTexto"/>
          <p:cNvSpPr txBox="1"/>
          <p:nvPr/>
        </p:nvSpPr>
        <p:spPr>
          <a:xfrm>
            <a:off x="3165231" y="1860625"/>
            <a:ext cx="2853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3</a:t>
            </a:r>
            <a:r>
              <a:rPr lang="es-MX" sz="14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. CARTA DE ACEPTACIÓN</a:t>
            </a:r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660" y="2361363"/>
            <a:ext cx="3485526" cy="423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970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165231" y="1860625"/>
            <a:ext cx="28537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solidFill>
                  <a:schemeClr val="accent1">
                    <a:lumMod val="50000"/>
                  </a:schemeClr>
                </a:solidFill>
                <a:latin typeface="Montserrat" panose="00000500000000000000" pitchFamily="2" charset="0"/>
              </a:rPr>
              <a:t>4. CARTA DE TERMINACIÓN</a:t>
            </a:r>
            <a:endParaRPr lang="es-MX" sz="1400" b="1" dirty="0">
              <a:solidFill>
                <a:schemeClr val="accent1">
                  <a:lumMod val="50000"/>
                </a:schemeClr>
              </a:solidFill>
              <a:latin typeface="Montserrat" panose="00000500000000000000" pitchFamily="2" charset="0"/>
            </a:endParaRPr>
          </a:p>
        </p:txBody>
      </p:sp>
      <p:pic>
        <p:nvPicPr>
          <p:cNvPr id="3074" name="Picture 2" descr="C:\Users\ITC-0133\Desktop\DIVISION ESTDIOS PROFESIONALES - Acceso directo\TRASLADOS\TRASLADOS 2016\TERMINACION\TERMINACION 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582" y="2168402"/>
            <a:ext cx="3240127" cy="445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60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2670467" y="1673577"/>
            <a:ext cx="4530130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MX" sz="2200" dirty="0" smtClean="0">
                <a:latin typeface="Montserrat" panose="00000500000000000000" pitchFamily="2" charset="0"/>
              </a:rPr>
              <a:t>LOS RESIDENTES DEBERÁN: </a:t>
            </a:r>
            <a:endParaRPr lang="es-MX" sz="2200" dirty="0">
              <a:latin typeface="Montserrat" panose="00000500000000000000" pitchFamily="2" charset="0"/>
            </a:endParaRPr>
          </a:p>
        </p:txBody>
      </p:sp>
      <p:pic>
        <p:nvPicPr>
          <p:cNvPr id="3074" name="Picture 2" descr="Resultado de imagen para RESIDENCIA O PRACTICAS PROFESIONA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49" y="1576626"/>
            <a:ext cx="2584706" cy="11686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15 Grupo"/>
          <p:cNvGrpSpPr/>
          <p:nvPr/>
        </p:nvGrpSpPr>
        <p:grpSpPr>
          <a:xfrm>
            <a:off x="1090246" y="2745281"/>
            <a:ext cx="6963507" cy="3484697"/>
            <a:chOff x="3488044" y="2169089"/>
            <a:chExt cx="5335634" cy="3282198"/>
          </a:xfrm>
        </p:grpSpPr>
        <p:sp>
          <p:nvSpPr>
            <p:cNvPr id="4" name="6 Rectángulo redondeado"/>
            <p:cNvSpPr>
              <a:spLocks noChangeArrowheads="1"/>
            </p:cNvSpPr>
            <p:nvPr/>
          </p:nvSpPr>
          <p:spPr bwMode="auto">
            <a:xfrm>
              <a:off x="5290172" y="2230796"/>
              <a:ext cx="1681260" cy="580077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MX" altLang="es-MX" sz="1400" b="1" dirty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Departamento de </a:t>
              </a:r>
              <a:r>
                <a:rPr lang="es-MX" altLang="es-MX" sz="1400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Gestión Tecnológica </a:t>
              </a:r>
              <a:r>
                <a:rPr lang="es-MX" altLang="es-MX" sz="1400" b="1" dirty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y </a:t>
              </a:r>
              <a:r>
                <a:rPr lang="es-MX" altLang="es-MX" sz="1400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Vinculación</a:t>
              </a:r>
              <a:r>
                <a:rPr lang="es-MX" altLang="es-MX" sz="1400" b="1" dirty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.  </a:t>
              </a:r>
            </a:p>
          </p:txBody>
        </p:sp>
        <p:sp>
          <p:nvSpPr>
            <p:cNvPr id="3" name="5 Rectángulo redondeado"/>
            <p:cNvSpPr>
              <a:spLocks noChangeArrowheads="1"/>
            </p:cNvSpPr>
            <p:nvPr/>
          </p:nvSpPr>
          <p:spPr bwMode="auto">
            <a:xfrm>
              <a:off x="3488044" y="2250862"/>
              <a:ext cx="1429004" cy="560011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R="0" lvl="0" indent="0" algn="ct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s-MX" altLang="es-MX" sz="1400" b="1" dirty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División de </a:t>
              </a:r>
              <a:r>
                <a:rPr lang="es-MX" altLang="es-MX" sz="1400" b="1" dirty="0" smtClean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Estudios Profesionales</a:t>
              </a:r>
              <a:r>
                <a:rPr lang="es-MX" altLang="es-MX" sz="1400" b="1" dirty="0">
                  <a:solidFill>
                    <a:schemeClr val="tx1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.</a:t>
              </a:r>
            </a:p>
          </p:txBody>
        </p:sp>
        <p:sp>
          <p:nvSpPr>
            <p:cNvPr id="6" name="7 Rectángulo redondeado"/>
            <p:cNvSpPr>
              <a:spLocks noChangeArrowheads="1"/>
            </p:cNvSpPr>
            <p:nvPr/>
          </p:nvSpPr>
          <p:spPr bwMode="auto">
            <a:xfrm>
              <a:off x="7332989" y="2169089"/>
              <a:ext cx="1403303" cy="643282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Departamento Académico</a:t>
              </a:r>
              <a:r>
                <a:rPr kumimoji="0" lang="es-MX" altLang="es-MX" sz="1400" b="1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correspondiente</a:t>
              </a:r>
              <a:endParaRPr kumimoji="0" lang="es-MX" altLang="es-MX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8 Cuadro de texto"/>
            <p:cNvSpPr txBox="1">
              <a:spLocks noChangeArrowheads="1"/>
            </p:cNvSpPr>
            <p:nvPr/>
          </p:nvSpPr>
          <p:spPr bwMode="auto">
            <a:xfrm>
              <a:off x="3488044" y="2873235"/>
              <a:ext cx="1566508" cy="25780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Carta de presentación.</a:t>
              </a: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Carta de aceptación.</a:t>
              </a: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Acuerdo tripartita.</a:t>
              </a: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Carta de terminación.</a:t>
              </a: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Carta de cambio de nombre del proyecto (según sea el caso). </a:t>
              </a: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Formato de registro de </a:t>
              </a: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asesorías</a:t>
              </a:r>
              <a:r>
                <a:rPr lang="es-ES" altLang="es-MX" sz="1100" dirty="0" smtClean="0">
                  <a:ea typeface="Times New Roman" pitchFamily="18" charset="0"/>
                </a:rPr>
                <a:t> (2 ) anexo xxix  </a:t>
              </a: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Formato de </a:t>
              </a: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evaluación,</a:t>
              </a:r>
              <a:r>
                <a:rPr kumimoji="0" lang="es-ES" altLang="es-MX" sz="11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anexo xxx.</a:t>
              </a: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9 Cuadro de texto"/>
            <p:cNvSpPr txBox="1">
              <a:spLocks noChangeArrowheads="1"/>
            </p:cNvSpPr>
            <p:nvPr/>
          </p:nvSpPr>
          <p:spPr bwMode="auto">
            <a:xfrm>
              <a:off x="5433649" y="2873235"/>
              <a:ext cx="1394307" cy="856071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Carta de presentación.</a:t>
              </a:r>
              <a:endParaRPr kumimoji="0" lang="es-MX" altLang="es-MX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Acuerdo tripartita.</a:t>
              </a:r>
              <a:endParaRPr kumimoji="0" lang="es-ES" altLang="es-MX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10 Cuadro de texto"/>
            <p:cNvSpPr txBox="1">
              <a:spLocks noChangeArrowheads="1"/>
            </p:cNvSpPr>
            <p:nvPr/>
          </p:nvSpPr>
          <p:spPr bwMode="auto">
            <a:xfrm>
              <a:off x="7207053" y="2873235"/>
              <a:ext cx="1616625" cy="252885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Constancia de visitas a la empresa.</a:t>
              </a: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Carta de cambio de nombre del proyecto  (según sea el caso).</a:t>
              </a: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FORMATO XXIX (</a:t>
              </a: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2) </a:t>
              </a: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REPORTES</a:t>
              </a:r>
              <a:r>
                <a:rPr kumimoji="0" lang="es-ES" altLang="es-MX" sz="11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VALOR 10% cada </a:t>
              </a:r>
              <a:r>
                <a:rPr kumimoji="0" lang="es-ES" altLang="es-MX" sz="11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uno</a:t>
              </a:r>
              <a:r>
                <a:rPr lang="es-ES" altLang="es-MX" sz="1100" dirty="0">
                  <a:ea typeface="Times New Roman" pitchFamily="18" charset="0"/>
                </a:rPr>
                <a:t>.</a:t>
              </a: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MX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FORMATO XXX (CALIFICACION</a:t>
              </a:r>
              <a:r>
                <a:rPr kumimoji="0" lang="es-MX" altLang="es-MX" sz="11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FINAL VALOR 80 %)</a:t>
              </a:r>
              <a:endParaRPr kumimoji="0" lang="es-MX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s-ES" altLang="es-MX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Carta de terminación de residencia.</a:t>
              </a:r>
              <a:endParaRPr kumimoji="0" lang="es-ES" altLang="es-MX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2670467" y="1987587"/>
            <a:ext cx="5723378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MX" altLang="es-MX" sz="1400" b="1" dirty="0" smtClean="0">
                <a:latin typeface="Montserrat" panose="00000500000000000000" pitchFamily="2" charset="0"/>
                <a:cs typeface="Arial" pitchFamily="34" charset="0"/>
              </a:rPr>
              <a:t>Integrar su expediente  en el siguiente orden:</a:t>
            </a: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tserrat" panose="00000500000000000000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s-MX" altLang="es-MX" sz="1000" b="1" u="sng" dirty="0">
                <a:latin typeface="Montserrat" panose="00000500000000000000" pitchFamily="2" charset="0"/>
                <a:ea typeface="Times New Roman" pitchFamily="18" charset="0"/>
                <a:cs typeface="Arial" pitchFamily="34" charset="0"/>
              </a:rPr>
              <a:t>NOTA:</a:t>
            </a:r>
            <a:r>
              <a:rPr lang="es-MX" altLang="es-MX" sz="1000" b="1" dirty="0">
                <a:latin typeface="Montserrat" panose="00000500000000000000" pitchFamily="2" charset="0"/>
                <a:ea typeface="Times New Roman" pitchFamily="18" charset="0"/>
                <a:cs typeface="Arial" pitchFamily="34" charset="0"/>
              </a:rPr>
              <a:t> LOS REPORTES SE ENTREGAN CADA 5 SEMANAS. </a:t>
            </a:r>
            <a:endParaRPr lang="es-MX" altLang="es-MX" sz="1000" dirty="0">
              <a:latin typeface="Montserrat" panose="00000500000000000000" pitchFamily="2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0" y="72480"/>
            <a:ext cx="18473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MX" altLang="es-MX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59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665018" y="1748317"/>
            <a:ext cx="79525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1000" dirty="0">
              <a:latin typeface="Montserrat SemiBold" panose="00000700000000000000" pitchFamily="2" charset="0"/>
            </a:endParaRPr>
          </a:p>
          <a:p>
            <a:pPr algn="ctr"/>
            <a:r>
              <a:rPr lang="es-MX" sz="2000" dirty="0" smtClean="0">
                <a:latin typeface="Montserrat SemiBold" panose="00000700000000000000" pitchFamily="2" charset="0"/>
              </a:rPr>
              <a:t>FORMATO XXIX.- Evaluaciones parciales </a:t>
            </a:r>
            <a:r>
              <a:rPr lang="es-MX" sz="2000" b="1" dirty="0" smtClean="0">
                <a:latin typeface="Montserrat SemiBold" panose="00000700000000000000" pitchFamily="2" charset="0"/>
              </a:rPr>
              <a:t>(valor 10%) son dos parciales </a:t>
            </a:r>
            <a:endParaRPr lang="es-MX" sz="2200" b="1" dirty="0">
              <a:latin typeface="Montserrat SemiBold" panose="00000700000000000000" pitchFamily="2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34560" t="22431" r="35625" b="6621"/>
          <a:stretch/>
        </p:blipFill>
        <p:spPr>
          <a:xfrm>
            <a:off x="2924119" y="2610091"/>
            <a:ext cx="3295762" cy="422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99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pic>
        <p:nvPicPr>
          <p:cNvPr id="1026" name="Picture 2" descr="Resultado de imagen para PROFESIONAL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666874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723902" y="1571625"/>
            <a:ext cx="7591425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endParaRPr lang="es-MX" sz="3500" dirty="0" smtClean="0">
              <a:latin typeface="Montserrat" panose="00000500000000000000" pitchFamily="2" charset="0"/>
            </a:endParaRPr>
          </a:p>
          <a:p>
            <a:pPr algn="ctr">
              <a:spcBef>
                <a:spcPts val="1200"/>
              </a:spcBef>
            </a:pPr>
            <a:r>
              <a:rPr lang="es-MX" sz="3500" b="1" dirty="0" smtClean="0">
                <a:latin typeface="Montserrat" panose="00000500000000000000" pitchFamily="2" charset="0"/>
              </a:rPr>
              <a:t>D E F I N I C I Ó N</a:t>
            </a:r>
          </a:p>
          <a:p>
            <a:pPr algn="ctr">
              <a:spcBef>
                <a:spcPts val="1200"/>
              </a:spcBef>
            </a:pPr>
            <a:endParaRPr lang="es-MX" sz="2200" dirty="0" smtClean="0">
              <a:latin typeface="Montserrat" panose="00000500000000000000" pitchFamily="2" charset="0"/>
            </a:endParaRPr>
          </a:p>
          <a:p>
            <a:pPr algn="ctr">
              <a:spcBef>
                <a:spcPts val="1200"/>
              </a:spcBef>
            </a:pPr>
            <a:endParaRPr lang="es-MX" dirty="0">
              <a:latin typeface="Montserrat" panose="00000500000000000000" pitchFamily="2" charset="0"/>
            </a:endParaRPr>
          </a:p>
          <a:p>
            <a:pPr algn="ctr"/>
            <a:r>
              <a:rPr lang="es-MX" sz="2500" dirty="0" smtClean="0">
                <a:latin typeface="Montserrat" panose="00000500000000000000" pitchFamily="2" charset="0"/>
              </a:rPr>
              <a:t>La </a:t>
            </a:r>
            <a:r>
              <a:rPr lang="es-MX" sz="2500" dirty="0">
                <a:latin typeface="Montserrat" panose="00000500000000000000" pitchFamily="2" charset="0"/>
              </a:rPr>
              <a:t>Residencia Profesional es una estrategia educativa de carácter curricular, que permite al estudiante emprender un proyecto teórico-práctico, analítico, reflexivo, crítico y </a:t>
            </a:r>
            <a:r>
              <a:rPr lang="es-MX" sz="2500" dirty="0" smtClean="0">
                <a:latin typeface="Montserrat" panose="00000500000000000000" pitchFamily="2" charset="0"/>
              </a:rPr>
              <a:t>profesional.</a:t>
            </a:r>
            <a:endParaRPr lang="es-MX" sz="25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36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228023" y="1442876"/>
            <a:ext cx="84808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1600" b="1" dirty="0">
              <a:solidFill>
                <a:schemeClr val="accent1">
                  <a:lumMod val="50000"/>
                </a:schemeClr>
              </a:solidFill>
              <a:latin typeface="Montserrat ExtraBold" panose="00000900000000000000" pitchFamily="2" charset="0"/>
            </a:endParaRPr>
          </a:p>
          <a:p>
            <a:pPr algn="ctr"/>
            <a:r>
              <a:rPr lang="es-MX" sz="1600" b="1" dirty="0" smtClean="0">
                <a:solidFill>
                  <a:schemeClr val="accent1">
                    <a:lumMod val="50000"/>
                  </a:schemeClr>
                </a:solidFill>
                <a:latin typeface="Montserrat ExtraBold" panose="00000900000000000000" pitchFamily="2" charset="0"/>
              </a:rPr>
              <a:t>E S T R U C T U R A  D E L  I N F O R M E  F I N A L  D E  R E S I D E N C I A S</a:t>
            </a:r>
          </a:p>
          <a:p>
            <a:pPr algn="ctr"/>
            <a:endParaRPr lang="es-MX" sz="1600" b="1" dirty="0">
              <a:solidFill>
                <a:schemeClr val="accent1">
                  <a:lumMod val="50000"/>
                </a:schemeClr>
              </a:solidFill>
              <a:latin typeface="Montserrat ExtraBold" panose="00000900000000000000" pitchFamily="2" charset="0"/>
            </a:endParaRPr>
          </a:p>
        </p:txBody>
      </p:sp>
      <p:sp>
        <p:nvSpPr>
          <p:cNvPr id="3" name="AutoShape 2" descr="Resultado de imagen para TESI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358" y="2001873"/>
            <a:ext cx="2419350" cy="2970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l="32324" t="22328" r="31259" b="10340"/>
          <a:stretch/>
        </p:blipFill>
        <p:spPr>
          <a:xfrm>
            <a:off x="1163781" y="2001873"/>
            <a:ext cx="4738255" cy="466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44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52659" y="1708220"/>
            <a:ext cx="223073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2000" dirty="0" smtClean="0">
              <a:latin typeface="Soberana Sans" pitchFamily="50" charset="0"/>
            </a:endParaRPr>
          </a:p>
          <a:p>
            <a:pPr algn="ctr"/>
            <a:endParaRPr lang="es-MX" sz="2000" dirty="0">
              <a:latin typeface="Soberana Sans" pitchFamily="50" charset="0"/>
            </a:endParaRPr>
          </a:p>
          <a:p>
            <a:pPr algn="ctr"/>
            <a:r>
              <a:rPr lang="es-MX" sz="2200" dirty="0" smtClean="0">
                <a:latin typeface="Soberana Sans" pitchFamily="50" charset="0"/>
              </a:rPr>
              <a:t>. </a:t>
            </a:r>
            <a:endParaRPr lang="es-MX" sz="2200" dirty="0">
              <a:latin typeface="Soberana Sans" pitchFamily="50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803867" y="1805614"/>
            <a:ext cx="76869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tserrat" panose="00000500000000000000" pitchFamily="2" charset="0"/>
              </a:rPr>
              <a:t>FORMATO XXX</a:t>
            </a:r>
            <a:r>
              <a:rPr lang="es-MX" dirty="0" smtClean="0">
                <a:latin typeface="Montserrat" panose="00000500000000000000" pitchFamily="2" charset="0"/>
              </a:rPr>
              <a:t>.- Los </a:t>
            </a:r>
            <a:r>
              <a:rPr lang="es-MX" b="1" dirty="0" smtClean="0">
                <a:latin typeface="Montserrat" panose="00000500000000000000" pitchFamily="2" charset="0"/>
              </a:rPr>
              <a:t>Asesores</a:t>
            </a:r>
            <a:r>
              <a:rPr lang="es-MX" dirty="0" smtClean="0">
                <a:latin typeface="Montserrat" panose="00000500000000000000" pitchFamily="2" charset="0"/>
              </a:rPr>
              <a:t> califican el informe final y entregan el formato de evaluación al departamento académico correspondiente </a:t>
            </a:r>
            <a:r>
              <a:rPr lang="es-MX" b="1" dirty="0" smtClean="0">
                <a:latin typeface="Montserrat" panose="00000500000000000000" pitchFamily="2" charset="0"/>
              </a:rPr>
              <a:t>(valor 80%)</a:t>
            </a:r>
            <a:endParaRPr lang="es-MX" b="1" dirty="0">
              <a:latin typeface="Montserrat" panose="00000500000000000000" pitchFamily="2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780" y="3372322"/>
            <a:ext cx="3707842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35731" t="24802" r="37116" b="9980"/>
          <a:stretch/>
        </p:blipFill>
        <p:spPr>
          <a:xfrm>
            <a:off x="1668026" y="2355153"/>
            <a:ext cx="3407915" cy="441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3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244139" y="1924279"/>
            <a:ext cx="2743200" cy="56323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Montserrat Black" panose="00000A00000000000000" pitchFamily="2" charset="0"/>
              </a:rPr>
              <a:t>Departamento académico: </a:t>
            </a:r>
            <a:endParaRPr lang="es-MX" b="1" dirty="0" smtClean="0">
              <a:latin typeface="Montserrat Black" panose="00000A00000000000000" pitchFamily="2" charset="0"/>
            </a:endParaRPr>
          </a:p>
          <a:p>
            <a:pPr marL="342900" indent="-342900" algn="ctr">
              <a:buAutoNum type="arabicParenR"/>
            </a:pPr>
            <a:r>
              <a:rPr lang="es-MX" dirty="0" smtClean="0">
                <a:latin typeface="Montserrat Black" panose="00000A00000000000000" pitchFamily="2" charset="0"/>
              </a:rPr>
              <a:t>manda </a:t>
            </a:r>
            <a:r>
              <a:rPr lang="es-MX" dirty="0" smtClean="0">
                <a:latin typeface="Montserrat Black" panose="00000A00000000000000" pitchFamily="2" charset="0"/>
              </a:rPr>
              <a:t>la lista de los alumnos que cumplieron con todo</a:t>
            </a:r>
            <a:r>
              <a:rPr lang="es-MX" dirty="0" smtClean="0">
                <a:latin typeface="Montserrat Black" panose="00000A00000000000000" pitchFamily="2" charset="0"/>
              </a:rPr>
              <a:t>.</a:t>
            </a:r>
          </a:p>
          <a:p>
            <a:pPr marL="342900" indent="-342900" algn="ctr">
              <a:buAutoNum type="arabicParenR"/>
            </a:pPr>
            <a:endParaRPr lang="es-MX" dirty="0">
              <a:latin typeface="Montserrat Black" panose="00000A00000000000000" pitchFamily="2" charset="0"/>
            </a:endParaRPr>
          </a:p>
          <a:p>
            <a:pPr marL="342900" indent="-342900" algn="ctr">
              <a:buAutoNum type="arabicParenR"/>
            </a:pPr>
            <a:endParaRPr lang="es-MX" dirty="0" smtClean="0">
              <a:latin typeface="Montserrat Black" panose="00000A00000000000000" pitchFamily="2" charset="0"/>
            </a:endParaRPr>
          </a:p>
          <a:p>
            <a:pPr algn="ctr"/>
            <a:endParaRPr lang="es-MX" dirty="0" smtClean="0">
              <a:latin typeface="Montserrat Black" panose="00000A00000000000000" pitchFamily="2" charset="0"/>
            </a:endParaRPr>
          </a:p>
          <a:p>
            <a:pPr algn="ctr"/>
            <a:r>
              <a:rPr lang="es-MX" dirty="0" smtClean="0">
                <a:latin typeface="Montserrat Black" panose="00000A00000000000000" pitchFamily="2" charset="0"/>
              </a:rPr>
              <a:t> </a:t>
            </a:r>
            <a:r>
              <a:rPr lang="es-MX" dirty="0">
                <a:latin typeface="Montserrat Black" panose="00000A00000000000000" pitchFamily="2" charset="0"/>
              </a:rPr>
              <a:t>4) Entrega a los asesores internos para que </a:t>
            </a:r>
            <a:r>
              <a:rPr lang="es-MX" dirty="0" smtClean="0">
                <a:latin typeface="Montserrat Black" panose="00000A00000000000000" pitchFamily="2" charset="0"/>
              </a:rPr>
              <a:t>asiente la calificación y firme </a:t>
            </a:r>
            <a:r>
              <a:rPr lang="es-MX" dirty="0">
                <a:latin typeface="Montserrat Black" panose="00000A00000000000000" pitchFamily="2" charset="0"/>
              </a:rPr>
              <a:t>el </a:t>
            </a:r>
            <a:r>
              <a:rPr lang="es-MX" dirty="0" smtClean="0">
                <a:latin typeface="Montserrat Black" panose="00000A00000000000000" pitchFamily="2" charset="0"/>
              </a:rPr>
              <a:t>acta.</a:t>
            </a:r>
          </a:p>
          <a:p>
            <a:pPr algn="ctr"/>
            <a:r>
              <a:rPr lang="es-MX" dirty="0" smtClean="0">
                <a:latin typeface="Montserrat Black" panose="00000A00000000000000" pitchFamily="2" charset="0"/>
              </a:rPr>
              <a:t>5) Regresa el acta a servicios escolares </a:t>
            </a:r>
            <a:endParaRPr lang="es-MX" dirty="0" smtClean="0">
              <a:latin typeface="Montserrat Black" panose="00000A00000000000000" pitchFamily="2" charset="0"/>
            </a:endParaRPr>
          </a:p>
          <a:p>
            <a:pPr algn="ctr"/>
            <a:endParaRPr lang="es-MX" dirty="0">
              <a:latin typeface="Montserrat Black" panose="00000A00000000000000" pitchFamily="2" charset="0"/>
            </a:endParaRPr>
          </a:p>
          <a:p>
            <a:pPr algn="ctr"/>
            <a:endParaRPr lang="es-MX" dirty="0" smtClean="0">
              <a:latin typeface="Montserrat Black" panose="00000A00000000000000" pitchFamily="2" charset="0"/>
            </a:endParaRPr>
          </a:p>
          <a:p>
            <a:pPr algn="ctr"/>
            <a:endParaRPr lang="es-MX" dirty="0">
              <a:latin typeface="Montserrat Black" panose="00000A00000000000000" pitchFamily="2" charset="0"/>
            </a:endParaRPr>
          </a:p>
          <a:p>
            <a:pPr algn="ctr"/>
            <a:endParaRPr lang="es-MX" dirty="0">
              <a:latin typeface="Montserrat Black" panose="00000A00000000000000" pitchFamily="2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905271" y="1739612"/>
            <a:ext cx="2743200" cy="20313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Montserrat" panose="00000500000000000000" pitchFamily="2" charset="0"/>
              </a:rPr>
              <a:t>División de estudios profesionales</a:t>
            </a:r>
          </a:p>
          <a:p>
            <a:pPr algn="ctr"/>
            <a:r>
              <a:rPr lang="es-MX" dirty="0" smtClean="0">
                <a:latin typeface="Montserrat" panose="00000500000000000000" pitchFamily="2" charset="0"/>
              </a:rPr>
              <a:t>2) Imprime liberación de residencia Profesional y envía al Depto. de Servicios Escolares.</a:t>
            </a:r>
            <a:endParaRPr lang="es-MX" dirty="0">
              <a:latin typeface="Montserrat" panose="00000500000000000000" pitchFamily="2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918355" y="4356387"/>
            <a:ext cx="2743200" cy="23083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latin typeface="Montserrat" panose="00000500000000000000" pitchFamily="2" charset="0"/>
              </a:rPr>
              <a:t>Departamento de Servicios Escolares :</a:t>
            </a:r>
          </a:p>
          <a:p>
            <a:pPr algn="ctr"/>
            <a:r>
              <a:rPr lang="es-MX" dirty="0" smtClean="0">
                <a:latin typeface="Montserrat" panose="00000500000000000000" pitchFamily="2" charset="0"/>
              </a:rPr>
              <a:t>3) Imprime acta de calificación y entrega a departamentos académicos</a:t>
            </a:r>
          </a:p>
          <a:p>
            <a:pPr algn="ctr"/>
            <a:r>
              <a:rPr lang="es-MX" dirty="0" smtClean="0">
                <a:latin typeface="Montserrat" panose="00000500000000000000" pitchFamily="2" charset="0"/>
              </a:rPr>
              <a:t>6) Sube la calificación al </a:t>
            </a:r>
            <a:r>
              <a:rPr lang="es-MX" dirty="0" err="1" smtClean="0">
                <a:latin typeface="Montserrat" panose="00000500000000000000" pitchFamily="2" charset="0"/>
              </a:rPr>
              <a:t>kardex</a:t>
            </a:r>
            <a:r>
              <a:rPr lang="es-MX" dirty="0" smtClean="0">
                <a:latin typeface="Montserrat" panose="00000500000000000000" pitchFamily="2" charset="0"/>
              </a:rPr>
              <a:t>.</a:t>
            </a:r>
            <a:endParaRPr lang="es-MX" dirty="0">
              <a:latin typeface="Montserrat" panose="00000500000000000000" pitchFamily="2" charset="0"/>
            </a:endParaRPr>
          </a:p>
        </p:txBody>
      </p:sp>
      <p:sp>
        <p:nvSpPr>
          <p:cNvPr id="9" name="8 Flecha izquierda"/>
          <p:cNvSpPr/>
          <p:nvPr/>
        </p:nvSpPr>
        <p:spPr>
          <a:xfrm rot="10800000">
            <a:off x="3987339" y="2580069"/>
            <a:ext cx="825820" cy="350415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Flecha izquierda"/>
          <p:cNvSpPr/>
          <p:nvPr/>
        </p:nvSpPr>
        <p:spPr>
          <a:xfrm rot="16200000">
            <a:off x="6032548" y="3840054"/>
            <a:ext cx="488647" cy="350415"/>
          </a:xfrm>
          <a:prstGeom prst="left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Flecha izquierda"/>
          <p:cNvSpPr/>
          <p:nvPr/>
        </p:nvSpPr>
        <p:spPr>
          <a:xfrm>
            <a:off x="3987339" y="4892865"/>
            <a:ext cx="1931016" cy="350415"/>
          </a:xfrm>
          <a:prstGeom prst="lef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Flecha izquierda"/>
          <p:cNvSpPr/>
          <p:nvPr/>
        </p:nvSpPr>
        <p:spPr>
          <a:xfrm rot="10800000">
            <a:off x="4035872" y="6105899"/>
            <a:ext cx="1833949" cy="350415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66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485776" y="2400300"/>
            <a:ext cx="813434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latin typeface="Montserrat" panose="00000500000000000000" pitchFamily="2" charset="0"/>
              </a:rPr>
              <a:t>OBJETIVO</a:t>
            </a:r>
          </a:p>
          <a:p>
            <a:pPr algn="ctr"/>
            <a:endParaRPr lang="es-MX" sz="3000" dirty="0" smtClean="0">
              <a:latin typeface="Montserrat" panose="00000500000000000000" pitchFamily="2" charset="0"/>
            </a:endParaRPr>
          </a:p>
          <a:p>
            <a:pPr algn="ctr"/>
            <a:r>
              <a:rPr lang="es-MX" sz="2500" dirty="0" smtClean="0">
                <a:latin typeface="Montserrat" panose="00000500000000000000" pitchFamily="2" charset="0"/>
              </a:rPr>
              <a:t>El </a:t>
            </a:r>
            <a:r>
              <a:rPr lang="es-MX" sz="2500" dirty="0">
                <a:latin typeface="Montserrat" panose="00000500000000000000" pitchFamily="2" charset="0"/>
              </a:rPr>
              <a:t>propósito </a:t>
            </a:r>
            <a:r>
              <a:rPr lang="es-MX" sz="2500" dirty="0" smtClean="0">
                <a:latin typeface="Montserrat" panose="00000500000000000000" pitchFamily="2" charset="0"/>
              </a:rPr>
              <a:t>de la Residencia profesional es de </a:t>
            </a:r>
            <a:r>
              <a:rPr lang="es-MX" sz="2500" dirty="0">
                <a:latin typeface="Montserrat" panose="00000500000000000000" pitchFamily="2" charset="0"/>
              </a:rPr>
              <a:t>resolver un problema específico de la realidad social y productiva, para fortalecer y aplicar sus competencias profesionales. </a:t>
            </a:r>
          </a:p>
          <a:p>
            <a:pPr algn="ctr"/>
            <a:endParaRPr lang="es-MX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864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pic>
        <p:nvPicPr>
          <p:cNvPr id="3" name="Picture 6" descr="http://tutoriaenlineacobach.files.wordpress.com/2010/12/trabajo-en-equipo-finca-rio-murtig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2" y="4098339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http://t2.gstatic.com/images?q=tbn:ANd9GcRFTqiGgJ5Dv6SJfzQR1mk3ukmHhCYUGtiNoPfi72JPOKRMs3uY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2" y="2351859"/>
            <a:ext cx="2520951" cy="264477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3 CuadroTexto"/>
          <p:cNvSpPr txBox="1"/>
          <p:nvPr/>
        </p:nvSpPr>
        <p:spPr>
          <a:xfrm>
            <a:off x="723902" y="1466852"/>
            <a:ext cx="759142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1500" dirty="0" smtClean="0">
              <a:latin typeface="Soberana Sans" pitchFamily="50" charset="0"/>
            </a:endParaRPr>
          </a:p>
          <a:p>
            <a:pPr algn="ctr">
              <a:spcBef>
                <a:spcPts val="1200"/>
              </a:spcBef>
            </a:pPr>
            <a:r>
              <a:rPr lang="es-MX" sz="3300" b="1" dirty="0" smtClean="0">
                <a:latin typeface="Montserrat" panose="00000500000000000000" pitchFamily="2" charset="0"/>
              </a:rPr>
              <a:t>C A R A C T E R I S T I C A S</a:t>
            </a:r>
          </a:p>
          <a:p>
            <a:pPr algn="ctr"/>
            <a:endParaRPr lang="es-MX" dirty="0" smtClean="0">
              <a:latin typeface="Montserrat" panose="00000500000000000000" pitchFamily="2" charset="0"/>
            </a:endParaRPr>
          </a:p>
          <a:p>
            <a:pPr algn="ctr"/>
            <a:r>
              <a:rPr lang="es-MX" sz="2800" dirty="0" smtClean="0">
                <a:latin typeface="Montserrat" panose="00000500000000000000" pitchFamily="2" charset="0"/>
              </a:rPr>
              <a:t>puede realizarse: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2800" dirty="0" smtClean="0">
                <a:latin typeface="Montserrat" panose="00000500000000000000" pitchFamily="2" charset="0"/>
              </a:rPr>
              <a:t>individual</a:t>
            </a: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2800" dirty="0" smtClean="0">
                <a:latin typeface="Montserrat" panose="00000500000000000000" pitchFamily="2" charset="0"/>
              </a:rPr>
              <a:t> </a:t>
            </a:r>
            <a:r>
              <a:rPr lang="es-MX" sz="2800" dirty="0">
                <a:latin typeface="Montserrat" panose="00000500000000000000" pitchFamily="2" charset="0"/>
              </a:rPr>
              <a:t>grupal </a:t>
            </a:r>
            <a:endParaRPr lang="es-MX" sz="2800" dirty="0" smtClean="0">
              <a:latin typeface="Montserrat" panose="00000500000000000000" pitchFamily="2" charset="0"/>
            </a:endParaRPr>
          </a:p>
          <a:p>
            <a:pPr marL="457200" indent="-457200" algn="ctr">
              <a:buFont typeface="Wingdings" pitchFamily="2" charset="2"/>
              <a:buChar char="ü"/>
            </a:pPr>
            <a:r>
              <a:rPr lang="es-MX" sz="2800" dirty="0" smtClean="0">
                <a:latin typeface="Montserrat" panose="00000500000000000000" pitchFamily="2" charset="0"/>
              </a:rPr>
              <a:t> interdisciplinaria</a:t>
            </a:r>
          </a:p>
          <a:p>
            <a:pPr algn="ctr"/>
            <a:endParaRPr lang="es-MX" sz="2800" dirty="0" smtClean="0">
              <a:latin typeface="Montserrat" panose="00000500000000000000" pitchFamily="2" charset="0"/>
            </a:endParaRPr>
          </a:p>
          <a:p>
            <a:pPr algn="just"/>
            <a:r>
              <a:rPr lang="es-MX" sz="2000" b="1" dirty="0" smtClean="0">
                <a:latin typeface="Montserrat" panose="00000500000000000000" pitchFamily="2" charset="0"/>
              </a:rPr>
              <a:t>Dependiendo </a:t>
            </a:r>
            <a:r>
              <a:rPr lang="es-MX" sz="2000" b="1" dirty="0">
                <a:latin typeface="Montserrat" panose="00000500000000000000" pitchFamily="2" charset="0"/>
              </a:rPr>
              <a:t>de los requerimientos, condiciones y características del proyecto de la empresa, organismo o dependencia. </a:t>
            </a:r>
          </a:p>
        </p:txBody>
      </p:sp>
    </p:spTree>
    <p:extLst>
      <p:ext uri="{BB962C8B-B14F-4D97-AF65-F5344CB8AC3E}">
        <p14:creationId xmlns:p14="http://schemas.microsoft.com/office/powerpoint/2010/main" val="414469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pic>
        <p:nvPicPr>
          <p:cNvPr id="3074" name="Picture 2" descr="https://encrypted-tbn3.gstatic.com/images?q=tbn:ANd9GcTIR9BfEs7GKo2G9QHeU_j00SrM3sjoQcqlo10PcDW4I7h2yMZ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324" y="4506687"/>
            <a:ext cx="2406661" cy="18026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29096" y="1776551"/>
            <a:ext cx="7300504" cy="423236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MX" sz="3500" b="1" dirty="0">
                <a:latin typeface="Montserrat" panose="00000500000000000000" pitchFamily="2" charset="0"/>
              </a:rPr>
              <a:t>C A R A C T E R I S T I C A S</a:t>
            </a:r>
          </a:p>
          <a:p>
            <a:pPr marL="0" indent="0" algn="ctr">
              <a:buNone/>
            </a:pPr>
            <a:endParaRPr lang="es-MX" sz="2200" dirty="0" smtClean="0">
              <a:latin typeface="Montserrat" panose="00000500000000000000" pitchFamily="2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200" dirty="0" smtClean="0">
                <a:latin typeface="Montserrat" panose="00000500000000000000" pitchFamily="2" charset="0"/>
              </a:rPr>
              <a:t>Tiene un valor curricular de </a:t>
            </a:r>
            <a:r>
              <a:rPr lang="es-MX" sz="2200" b="1" dirty="0">
                <a:latin typeface="Montserrat" panose="00000500000000000000" pitchFamily="2" charset="0"/>
              </a:rPr>
              <a:t>10 </a:t>
            </a:r>
            <a:r>
              <a:rPr lang="es-MX" sz="2200" b="1" dirty="0" smtClean="0">
                <a:latin typeface="Montserrat" panose="00000500000000000000" pitchFamily="2" charset="0"/>
              </a:rPr>
              <a:t>créditos</a:t>
            </a:r>
          </a:p>
          <a:p>
            <a:pPr marL="0" indent="0">
              <a:buNone/>
            </a:pPr>
            <a:endParaRPr lang="es-MX" sz="2200" b="1" dirty="0" smtClean="0">
              <a:latin typeface="Montserrat" panose="00000500000000000000" pitchFamily="2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200" dirty="0" smtClean="0">
                <a:latin typeface="Montserrat" panose="00000500000000000000" pitchFamily="2" charset="0"/>
              </a:rPr>
              <a:t>Duración </a:t>
            </a:r>
            <a:r>
              <a:rPr lang="es-MX" sz="2200" dirty="0">
                <a:latin typeface="Montserrat" panose="00000500000000000000" pitchFamily="2" charset="0"/>
              </a:rPr>
              <a:t>queda determinada por un período de </a:t>
            </a:r>
            <a:r>
              <a:rPr lang="es-MX" sz="2200" b="1" dirty="0">
                <a:latin typeface="Montserrat" panose="00000500000000000000" pitchFamily="2" charset="0"/>
              </a:rPr>
              <a:t>4</a:t>
            </a:r>
            <a:r>
              <a:rPr lang="es-MX" sz="2200" b="1" dirty="0" smtClean="0">
                <a:latin typeface="Montserrat" panose="00000500000000000000" pitchFamily="2" charset="0"/>
              </a:rPr>
              <a:t> </a:t>
            </a:r>
            <a:r>
              <a:rPr lang="es-MX" sz="2200" b="1" dirty="0">
                <a:latin typeface="Montserrat" panose="00000500000000000000" pitchFamily="2" charset="0"/>
              </a:rPr>
              <a:t>meses</a:t>
            </a:r>
            <a:r>
              <a:rPr lang="es-MX" sz="2200" dirty="0">
                <a:latin typeface="Montserrat" panose="00000500000000000000" pitchFamily="2" charset="0"/>
              </a:rPr>
              <a:t> </a:t>
            </a:r>
            <a:r>
              <a:rPr lang="es-MX" sz="2200" dirty="0" smtClean="0">
                <a:latin typeface="Montserrat" panose="00000500000000000000" pitchFamily="2" charset="0"/>
              </a:rPr>
              <a:t>a </a:t>
            </a:r>
            <a:r>
              <a:rPr lang="es-MX" sz="2200" b="1" dirty="0" smtClean="0">
                <a:latin typeface="Montserrat" panose="00000500000000000000" pitchFamily="2" charset="0"/>
              </a:rPr>
              <a:t>6 </a:t>
            </a:r>
            <a:r>
              <a:rPr lang="es-MX" sz="2200" b="1" dirty="0">
                <a:latin typeface="Montserrat" panose="00000500000000000000" pitchFamily="2" charset="0"/>
              </a:rPr>
              <a:t>meses </a:t>
            </a:r>
            <a:r>
              <a:rPr lang="es-MX" sz="2200" dirty="0">
                <a:latin typeface="Montserrat" panose="00000500000000000000" pitchFamily="2" charset="0"/>
              </a:rPr>
              <a:t>como tiempo </a:t>
            </a:r>
            <a:r>
              <a:rPr lang="es-MX" sz="2200" dirty="0" smtClean="0">
                <a:latin typeface="Montserrat" panose="00000500000000000000" pitchFamily="2" charset="0"/>
              </a:rPr>
              <a:t>máximo.</a:t>
            </a:r>
          </a:p>
          <a:p>
            <a:pPr marL="0" indent="0">
              <a:buNone/>
            </a:pPr>
            <a:endParaRPr lang="es-MX" sz="2200" dirty="0" smtClean="0">
              <a:latin typeface="Montserrat" panose="00000500000000000000" pitchFamily="2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200" dirty="0" smtClean="0">
                <a:latin typeface="Montserrat" panose="00000500000000000000" pitchFamily="2" charset="0"/>
              </a:rPr>
              <a:t>Debiendo </a:t>
            </a:r>
            <a:r>
              <a:rPr lang="es-MX" sz="2200" b="1" dirty="0">
                <a:latin typeface="Montserrat" panose="00000500000000000000" pitchFamily="2" charset="0"/>
              </a:rPr>
              <a:t>acumularse 500 horas. </a:t>
            </a:r>
            <a:endParaRPr lang="es-MX" sz="2200" b="1" dirty="0" smtClean="0">
              <a:latin typeface="Montserrat" panose="00000500000000000000" pitchFamily="2" charset="0"/>
            </a:endParaRPr>
          </a:p>
          <a:p>
            <a:pPr marL="0" indent="0">
              <a:buNone/>
            </a:pPr>
            <a:endParaRPr lang="es-MX" sz="2200" b="1" dirty="0">
              <a:latin typeface="Montserrat" panose="00000500000000000000" pitchFamily="2" charset="0"/>
            </a:endParaRPr>
          </a:p>
          <a:p>
            <a:pPr>
              <a:buFont typeface="Wingdings" pitchFamily="2" charset="2"/>
              <a:buChar char="ü"/>
            </a:pPr>
            <a:r>
              <a:rPr lang="es-MX" sz="2200" dirty="0" smtClean="0">
                <a:latin typeface="Montserrat" panose="00000500000000000000" pitchFamily="2" charset="0"/>
              </a:rPr>
              <a:t>Se cursa por una única ocasión. </a:t>
            </a:r>
            <a:endParaRPr lang="es-MX" sz="2200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39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723902" y="1323157"/>
            <a:ext cx="7591425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3500" b="1" dirty="0" smtClean="0">
              <a:latin typeface="Montserrat SemiBold" panose="00000700000000000000" pitchFamily="2" charset="0"/>
            </a:endParaRPr>
          </a:p>
          <a:p>
            <a:pPr algn="ctr">
              <a:spcBef>
                <a:spcPts val="1200"/>
              </a:spcBef>
            </a:pPr>
            <a:r>
              <a:rPr lang="es-MX" sz="3500" b="1" dirty="0" smtClean="0">
                <a:latin typeface="Montserrat SemiBold" panose="00000700000000000000" pitchFamily="2" charset="0"/>
              </a:rPr>
              <a:t>R E Q U I S I T O S</a:t>
            </a:r>
          </a:p>
          <a:p>
            <a:pPr marL="457200" indent="-457200" algn="ctr">
              <a:spcBef>
                <a:spcPts val="1200"/>
              </a:spcBef>
              <a:buFont typeface="+mj-lt"/>
              <a:buAutoNum type="arabicPeriod"/>
            </a:pPr>
            <a:endParaRPr lang="es-MX" sz="3500" b="1" dirty="0" smtClean="0">
              <a:latin typeface="Montserrat SemiBold" panose="00000700000000000000" pitchFamily="2" charset="0"/>
            </a:endParaRPr>
          </a:p>
        </p:txBody>
      </p:sp>
      <p:pic>
        <p:nvPicPr>
          <p:cNvPr id="6" name="Picture 4" descr="MCj04326050000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3313" y="4962008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MCj04326360000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963" y="2211016"/>
            <a:ext cx="1282700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MCj0397052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949" y="3629038"/>
            <a:ext cx="8413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857432" y="2362356"/>
            <a:ext cx="6707149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MX" dirty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1900" dirty="0">
                <a:latin typeface="Montserrat SemiBold" panose="00000700000000000000" pitchFamily="2" charset="0"/>
              </a:rPr>
              <a:t>Acreditación de todas las actividades complementarias. </a:t>
            </a:r>
            <a:endParaRPr lang="es-MX" sz="1900" dirty="0" smtClean="0">
              <a:latin typeface="Montserrat SemiBold" panose="00000700000000000000" pitchFamily="2" charset="0"/>
            </a:endParaRPr>
          </a:p>
          <a:p>
            <a:endParaRPr lang="es-MX" sz="1900" dirty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1900" dirty="0" smtClean="0">
                <a:latin typeface="Montserrat SemiBold" panose="00000700000000000000" pitchFamily="2" charset="0"/>
              </a:rPr>
              <a:t>Acreditación </a:t>
            </a:r>
            <a:r>
              <a:rPr lang="es-MX" sz="1900" dirty="0">
                <a:latin typeface="Montserrat SemiBold" panose="00000700000000000000" pitchFamily="2" charset="0"/>
              </a:rPr>
              <a:t>del Servicio Social. </a:t>
            </a:r>
            <a:endParaRPr lang="es-MX" sz="1900" dirty="0" smtClean="0">
              <a:latin typeface="Montserrat SemiBold" panose="00000700000000000000" pitchFamily="2" charset="0"/>
            </a:endParaRPr>
          </a:p>
          <a:p>
            <a:endParaRPr lang="es-MX" sz="1900" dirty="0" smtClean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1900" dirty="0" smtClean="0">
                <a:latin typeface="Montserrat SemiBold" panose="00000700000000000000" pitchFamily="2" charset="0"/>
              </a:rPr>
              <a:t> </a:t>
            </a:r>
            <a:r>
              <a:rPr lang="es-MX" sz="1900" dirty="0">
                <a:latin typeface="Montserrat SemiBold" panose="00000700000000000000" pitchFamily="2" charset="0"/>
              </a:rPr>
              <a:t>Tener aprobado al menos el </a:t>
            </a:r>
            <a:r>
              <a:rPr lang="es-MX" sz="1900" dirty="0" smtClean="0">
                <a:latin typeface="Montserrat SemiBold" panose="00000700000000000000" pitchFamily="2" charset="0"/>
              </a:rPr>
              <a:t>80% </a:t>
            </a:r>
            <a:r>
              <a:rPr lang="es-MX" sz="1900" dirty="0">
                <a:latin typeface="Montserrat SemiBold" panose="00000700000000000000" pitchFamily="2" charset="0"/>
              </a:rPr>
              <a:t>de créditos de su plan de estudios. </a:t>
            </a:r>
            <a:endParaRPr lang="es-MX" sz="1900" dirty="0" smtClean="0">
              <a:latin typeface="Montserrat SemiBold" panose="00000700000000000000" pitchFamily="2" charset="0"/>
            </a:endParaRPr>
          </a:p>
          <a:p>
            <a:endParaRPr lang="es-MX" sz="1900" dirty="0" smtClean="0">
              <a:latin typeface="Montserrat SemiBold" panose="00000700000000000000" pitchFamily="2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s-MX" sz="1900" dirty="0" smtClean="0">
                <a:latin typeface="Montserrat SemiBold" panose="00000700000000000000" pitchFamily="2" charset="0"/>
              </a:rPr>
              <a:t>No </a:t>
            </a:r>
            <a:r>
              <a:rPr lang="es-MX" sz="1900" dirty="0">
                <a:latin typeface="Montserrat SemiBold" panose="00000700000000000000" pitchFamily="2" charset="0"/>
              </a:rPr>
              <a:t>contar con ninguna asignatura en condiciones de “curso especial”. </a:t>
            </a:r>
          </a:p>
          <a:p>
            <a:endParaRPr lang="es-MX" dirty="0">
              <a:latin typeface="Montserrat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17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125538" y="1310156"/>
            <a:ext cx="6462713" cy="146208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500" b="1" dirty="0">
                <a:latin typeface="Montserrat ExtraBold" panose="00000900000000000000" pitchFamily="2" charset="0"/>
                <a:ea typeface="+mj-ea"/>
                <a:cs typeface="+mj-cs"/>
              </a:rPr>
              <a:t>    </a:t>
            </a:r>
            <a:r>
              <a:rPr lang="es-ES" sz="3500" b="1" dirty="0" smtClean="0">
                <a:latin typeface="Montserrat ExtraBold" panose="00000900000000000000" pitchFamily="2" charset="0"/>
                <a:ea typeface="+mj-ea"/>
                <a:cs typeface="+mj-cs"/>
              </a:rPr>
              <a:t>Á M B I T O S</a:t>
            </a:r>
            <a:endParaRPr lang="es-ES" sz="3500" b="1" dirty="0">
              <a:latin typeface="Montserrat ExtraBold" panose="00000900000000000000" pitchFamily="2" charset="0"/>
              <a:ea typeface="+mj-ea"/>
              <a:cs typeface="+mj-cs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747804" y="2048447"/>
            <a:ext cx="7777163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es-ES" sz="2200" dirty="0" smtClean="0">
                <a:latin typeface="Montserrat" panose="00000500000000000000" pitchFamily="2" charset="0"/>
              </a:rPr>
              <a:t> </a:t>
            </a:r>
            <a:endParaRPr lang="es-ES" sz="2200" dirty="0">
              <a:latin typeface="Montserrat" panose="00000500000000000000" pitchFamily="2" charset="0"/>
            </a:endParaRPr>
          </a:p>
          <a:p>
            <a:pPr algn="just">
              <a:defRPr/>
            </a:pPr>
            <a:r>
              <a:rPr lang="es-ES" sz="2200" dirty="0">
                <a:latin typeface="Montserrat" panose="00000500000000000000" pitchFamily="2" charset="0"/>
              </a:rPr>
              <a:t>La residencia profesional se podrá acreditar mediante la realización de proyectos internos o externos con carácter local, regional, nacional o internacional, en cualquiera de los siguientes ámbitos: </a:t>
            </a:r>
          </a:p>
          <a:p>
            <a:pPr algn="just">
              <a:defRPr/>
            </a:pPr>
            <a:endParaRPr lang="es-ES" sz="2200" dirty="0">
              <a:latin typeface="Montserrat" panose="00000500000000000000" pitchFamily="2" charset="0"/>
            </a:endParaRPr>
          </a:p>
          <a:p>
            <a:pPr marL="457200" indent="-457200" algn="just">
              <a:buFontTx/>
              <a:buAutoNum type="alphaLcParenR"/>
              <a:defRPr/>
            </a:pPr>
            <a:r>
              <a:rPr lang="es-ES" sz="2200" dirty="0">
                <a:latin typeface="Montserrat" panose="00000500000000000000" pitchFamily="2" charset="0"/>
              </a:rPr>
              <a:t>Sectores social, productivo de bienes y servicios; </a:t>
            </a:r>
          </a:p>
          <a:p>
            <a:pPr algn="just">
              <a:defRPr/>
            </a:pPr>
            <a:r>
              <a:rPr lang="es-ES" sz="2200" dirty="0" smtClean="0">
                <a:latin typeface="Montserrat" panose="00000500000000000000" pitchFamily="2" charset="0"/>
              </a:rPr>
              <a:t>b</a:t>
            </a:r>
            <a:r>
              <a:rPr lang="es-ES" sz="2200" dirty="0">
                <a:latin typeface="Montserrat" panose="00000500000000000000" pitchFamily="2" charset="0"/>
              </a:rPr>
              <a:t>) Innovación y Desarrollo Tecnológico; </a:t>
            </a:r>
            <a:endParaRPr lang="es-ES" sz="2200" dirty="0" smtClean="0">
              <a:latin typeface="Montserrat" panose="000005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s-ES" sz="2200" dirty="0" smtClean="0">
                <a:latin typeface="Montserrat" panose="00000500000000000000" pitchFamily="2" charset="0"/>
              </a:rPr>
              <a:t>c</a:t>
            </a:r>
            <a:r>
              <a:rPr lang="es-ES" sz="2200" dirty="0">
                <a:latin typeface="Montserrat" panose="00000500000000000000" pitchFamily="2" charset="0"/>
              </a:rPr>
              <a:t>) Investigación; </a:t>
            </a:r>
          </a:p>
          <a:p>
            <a:pPr>
              <a:lnSpc>
                <a:spcPct val="150000"/>
              </a:lnSpc>
            </a:pPr>
            <a:r>
              <a:rPr lang="es-ES" sz="2200" dirty="0">
                <a:latin typeface="Montserrat" panose="00000500000000000000" pitchFamily="2" charset="0"/>
              </a:rPr>
              <a:t>d) Diseño y/o construcción de equipo; </a:t>
            </a:r>
          </a:p>
          <a:p>
            <a:pPr algn="just">
              <a:defRPr/>
            </a:pPr>
            <a:endParaRPr lang="es-ES" sz="2200" dirty="0">
              <a:latin typeface="Montserrat" panose="00000500000000000000" pitchFamily="2" charset="0"/>
            </a:endParaRPr>
          </a:p>
        </p:txBody>
      </p:sp>
      <p:pic>
        <p:nvPicPr>
          <p:cNvPr id="12" name="Picture 6" descr="MCj04339430000[1]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455" y="4310745"/>
            <a:ext cx="2355431" cy="2355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0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96622" cy="6858000"/>
          </a:xfrm>
          <a:prstGeom prst="rect">
            <a:avLst/>
          </a:prstGeom>
        </p:spPr>
      </p:pic>
      <p:pic>
        <p:nvPicPr>
          <p:cNvPr id="2052" name="Picture 4" descr="Resultado de imagen para imagenes profesionales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7727" y="2301978"/>
            <a:ext cx="4395223" cy="36059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125537" y="1362408"/>
            <a:ext cx="6137413" cy="118906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500" b="1" dirty="0">
                <a:latin typeface="Soberana Sans" pitchFamily="50" charset="0"/>
                <a:ea typeface="+mj-ea"/>
                <a:cs typeface="+mj-cs"/>
              </a:rPr>
              <a:t>    </a:t>
            </a:r>
            <a:r>
              <a:rPr lang="es-ES" sz="3500" b="1" dirty="0" smtClean="0">
                <a:latin typeface="Montserrat ExtraBold" panose="00000900000000000000" pitchFamily="2" charset="0"/>
                <a:ea typeface="+mj-ea"/>
                <a:cs typeface="+mj-cs"/>
              </a:rPr>
              <a:t>Á M B I T O S</a:t>
            </a:r>
            <a:endParaRPr lang="es-ES" sz="3500" b="1" dirty="0">
              <a:latin typeface="Montserrat ExtraBold" panose="00000900000000000000" pitchFamily="2" charset="0"/>
              <a:ea typeface="+mj-ea"/>
              <a:cs typeface="+mj-cs"/>
            </a:endParaRPr>
          </a:p>
        </p:txBody>
      </p:sp>
      <p:sp>
        <p:nvSpPr>
          <p:cNvPr id="4" name="7 Rectángulo"/>
          <p:cNvSpPr>
            <a:spLocks noChangeArrowheads="1"/>
          </p:cNvSpPr>
          <p:nvPr/>
        </p:nvSpPr>
        <p:spPr bwMode="auto">
          <a:xfrm>
            <a:off x="545691" y="2093451"/>
            <a:ext cx="8259096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s-ES" sz="2200" dirty="0" smtClean="0">
                <a:latin typeface="Montserrat" panose="00000500000000000000" pitchFamily="2" charset="0"/>
              </a:rPr>
              <a:t>e</a:t>
            </a:r>
            <a:r>
              <a:rPr lang="es-ES" sz="2200" dirty="0">
                <a:latin typeface="Montserrat" panose="00000500000000000000" pitchFamily="2" charset="0"/>
              </a:rPr>
              <a:t>) Evento Nacional de Innovación Tecnológica participantes en la etapa nacional</a:t>
            </a:r>
            <a:r>
              <a:rPr lang="es-ES" sz="2200" dirty="0" smtClean="0">
                <a:latin typeface="Montserrat" panose="00000500000000000000" pitchFamily="2" charset="0"/>
              </a:rPr>
              <a:t>;</a:t>
            </a:r>
            <a:endParaRPr lang="es-ES" sz="2200" dirty="0">
              <a:latin typeface="Montserrat" panose="000005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s-ES" sz="2200" dirty="0">
                <a:latin typeface="Montserrat" panose="00000500000000000000" pitchFamily="2" charset="0"/>
              </a:rPr>
              <a:t>f) Veranos científicos o de investigación; </a:t>
            </a:r>
            <a:endParaRPr lang="es-ES" sz="2200" dirty="0" smtClean="0">
              <a:latin typeface="Montserrat" panose="000005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s-ES" sz="2200" dirty="0" smtClean="0">
                <a:latin typeface="Montserrat" panose="00000500000000000000" pitchFamily="2" charset="0"/>
              </a:rPr>
              <a:t>g</a:t>
            </a:r>
            <a:r>
              <a:rPr lang="es-ES" sz="2200" dirty="0">
                <a:latin typeface="Montserrat" panose="00000500000000000000" pitchFamily="2" charset="0"/>
              </a:rPr>
              <a:t>) Proyectos propuestos por la academia que cuente con la autorización del Departamento Académico </a:t>
            </a:r>
            <a:endParaRPr lang="es-ES" sz="2200" dirty="0" smtClean="0">
              <a:latin typeface="Montserrat" panose="00000500000000000000" pitchFamily="2" charset="0"/>
            </a:endParaRPr>
          </a:p>
          <a:p>
            <a:pPr>
              <a:lnSpc>
                <a:spcPct val="150000"/>
              </a:lnSpc>
            </a:pPr>
            <a:r>
              <a:rPr lang="es-ES" sz="2200" dirty="0" smtClean="0">
                <a:latin typeface="Montserrat" panose="00000500000000000000" pitchFamily="2" charset="0"/>
              </a:rPr>
              <a:t>h)Proyectos Integradores</a:t>
            </a:r>
          </a:p>
          <a:p>
            <a:pPr>
              <a:lnSpc>
                <a:spcPct val="150000"/>
              </a:lnSpc>
            </a:pPr>
            <a:r>
              <a:rPr lang="es-ES" sz="2200" dirty="0" smtClean="0">
                <a:latin typeface="Montserrat" panose="00000500000000000000" pitchFamily="2" charset="0"/>
              </a:rPr>
              <a:t>i)Proyectos bajo el enfoque de educación dual</a:t>
            </a:r>
          </a:p>
          <a:p>
            <a:endParaRPr lang="es-ES" sz="2500" dirty="0">
              <a:latin typeface="Adobe Caslon Pro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89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89" y="0"/>
            <a:ext cx="9096622" cy="6858000"/>
          </a:xfrm>
          <a:prstGeom prst="rect">
            <a:avLst/>
          </a:prstGeom>
        </p:spPr>
      </p:pic>
      <p:pic>
        <p:nvPicPr>
          <p:cNvPr id="1026" name="Picture 2" descr="http://www.itsrll.edu.mx/images/practicas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107" y="4201663"/>
            <a:ext cx="2663615" cy="22905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243106" y="1214924"/>
            <a:ext cx="6322818" cy="118906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" sz="3500" b="1" dirty="0" smtClean="0">
                <a:latin typeface="Montserrat ExtraBold" panose="00000900000000000000" pitchFamily="2" charset="0"/>
                <a:ea typeface="+mj-ea"/>
                <a:cs typeface="+mj-cs"/>
              </a:rPr>
              <a:t>M E C A N I S M O S</a:t>
            </a:r>
            <a:endParaRPr lang="es-ES" sz="3500" b="1" dirty="0">
              <a:latin typeface="Montserrat ExtraBold" panose="00000900000000000000" pitchFamily="2" charset="0"/>
              <a:ea typeface="+mj-ea"/>
              <a:cs typeface="+mj-cs"/>
            </a:endParaRPr>
          </a:p>
        </p:txBody>
      </p:sp>
      <p:sp>
        <p:nvSpPr>
          <p:cNvPr id="4" name="7 Rectángulo"/>
          <p:cNvSpPr>
            <a:spLocks noChangeArrowheads="1"/>
          </p:cNvSpPr>
          <p:nvPr/>
        </p:nvSpPr>
        <p:spPr bwMode="auto">
          <a:xfrm>
            <a:off x="962452" y="2137630"/>
            <a:ext cx="6884125" cy="3554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arenR"/>
              <a:defRPr/>
            </a:pPr>
            <a:r>
              <a:rPr lang="es-ES" sz="2000" dirty="0">
                <a:latin typeface="Montserrat SemiBold" panose="00000700000000000000" pitchFamily="2" charset="0"/>
              </a:rPr>
              <a:t>Selección en un banco de </a:t>
            </a:r>
            <a:r>
              <a:rPr lang="es-ES" sz="2000" dirty="0" smtClean="0">
                <a:latin typeface="Montserrat SemiBold" panose="00000700000000000000" pitchFamily="2" charset="0"/>
              </a:rPr>
              <a:t>proyectos de Residencias profesionales relativos a su carrera o interdisciplinarios, integradores o de educación dual.</a:t>
            </a:r>
          </a:p>
          <a:p>
            <a:pPr marL="457200" indent="-457200">
              <a:buFont typeface="+mj-lt"/>
              <a:buAutoNum type="arabicParenR"/>
              <a:defRPr/>
            </a:pPr>
            <a:endParaRPr lang="es-ES" sz="2000" dirty="0" smtClean="0">
              <a:latin typeface="Montserrat SemiBold" panose="00000700000000000000" pitchFamily="2" charset="0"/>
            </a:endParaRPr>
          </a:p>
          <a:p>
            <a:pPr marL="457200" indent="-457200">
              <a:buFont typeface="+mj-lt"/>
              <a:buAutoNum type="arabicParenR"/>
              <a:defRPr/>
            </a:pPr>
            <a:r>
              <a:rPr lang="es-ES" sz="2000" dirty="0" smtClean="0">
                <a:latin typeface="Montserrat SemiBold" panose="00000700000000000000" pitchFamily="2" charset="0"/>
              </a:rPr>
              <a:t>Propuesta </a:t>
            </a:r>
            <a:r>
              <a:rPr lang="es-ES" sz="2000" dirty="0">
                <a:latin typeface="Montserrat SemiBold" panose="00000700000000000000" pitchFamily="2" charset="0"/>
              </a:rPr>
              <a:t>de un proyecto por parte del </a:t>
            </a:r>
            <a:r>
              <a:rPr lang="es-ES" sz="2000" dirty="0" smtClean="0">
                <a:latin typeface="Montserrat SemiBold" panose="00000700000000000000" pitchFamily="2" charset="0"/>
              </a:rPr>
              <a:t>estudiante</a:t>
            </a:r>
            <a:r>
              <a:rPr lang="es-ES" sz="2000" dirty="0" smtClean="0">
                <a:latin typeface="Montserrat SemiBold" panose="00000700000000000000" pitchFamily="2" charset="0"/>
              </a:rPr>
              <a:t>. Deberá ser avalado por la academia y autorizado por el jefe del departamento académico </a:t>
            </a:r>
            <a:r>
              <a:rPr lang="es-ES" sz="2000" dirty="0" smtClean="0">
                <a:latin typeface="Montserrat SemiBold" panose="00000700000000000000" pitchFamily="2" charset="0"/>
              </a:rPr>
              <a:t>(PROPUESTA PROPIA</a:t>
            </a:r>
            <a:r>
              <a:rPr lang="es-ES" sz="2000" dirty="0" smtClean="0">
                <a:latin typeface="Montserrat SemiBold" panose="00000700000000000000" pitchFamily="2" charset="0"/>
              </a:rPr>
              <a:t>).</a:t>
            </a:r>
          </a:p>
          <a:p>
            <a:pPr marL="457200" indent="-457200">
              <a:buFont typeface="+mj-lt"/>
              <a:buAutoNum type="arabicParenR"/>
              <a:defRPr/>
            </a:pPr>
            <a:endParaRPr lang="es-ES" sz="2000" dirty="0" smtClean="0">
              <a:latin typeface="Montserrat SemiBold" panose="00000700000000000000" pitchFamily="2" charset="0"/>
            </a:endParaRPr>
          </a:p>
          <a:p>
            <a:pPr marL="457200" indent="-457200">
              <a:buFont typeface="+mj-lt"/>
              <a:buAutoNum type="arabicParenR"/>
              <a:defRPr/>
            </a:pPr>
            <a:r>
              <a:rPr lang="es-ES" sz="2000" dirty="0" smtClean="0">
                <a:latin typeface="Montserrat SemiBold" panose="00000700000000000000" pitchFamily="2" charset="0"/>
              </a:rPr>
              <a:t> </a:t>
            </a:r>
            <a:r>
              <a:rPr lang="es-ES" sz="2000" dirty="0" smtClean="0">
                <a:latin typeface="Montserrat SemiBold" panose="00000700000000000000" pitchFamily="2" charset="0"/>
              </a:rPr>
              <a:t>Propuesta como trabajador</a:t>
            </a:r>
            <a:r>
              <a:rPr lang="es-ES" sz="2500" dirty="0" smtClean="0">
                <a:latin typeface="Montserrat SemiBold" panose="00000700000000000000" pitchFamily="2" charset="0"/>
              </a:rPr>
              <a:t>.</a:t>
            </a:r>
            <a:endParaRPr lang="es-ES" sz="2500" dirty="0">
              <a:latin typeface="Montserrat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91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5963410</TotalTime>
  <Words>966</Words>
  <Application>Microsoft Office PowerPoint</Application>
  <PresentationFormat>Presentación en pantalla (4:3)</PresentationFormat>
  <Paragraphs>134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Software</dc:creator>
  <cp:lastModifiedBy>Usuario</cp:lastModifiedBy>
  <cp:revision>107</cp:revision>
  <cp:lastPrinted>2019-03-22T18:46:19Z</cp:lastPrinted>
  <dcterms:created xsi:type="dcterms:W3CDTF">2015-11-10T12:21:44Z</dcterms:created>
  <dcterms:modified xsi:type="dcterms:W3CDTF">2019-06-21T19:28:39Z</dcterms:modified>
</cp:coreProperties>
</file>