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7" r:id="rId17"/>
    <p:sldId id="281" r:id="rId18"/>
    <p:sldId id="271" r:id="rId19"/>
    <p:sldId id="280" r:id="rId20"/>
    <p:sldId id="278" r:id="rId21"/>
    <p:sldId id="272" r:id="rId22"/>
    <p:sldId id="275" r:id="rId23"/>
    <p:sldId id="276" r:id="rId24"/>
    <p:sldId id="279" r:id="rId25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CAB9B05D-6D04-4903-9DFC-17425BF067B0}">
          <p14:sldIdLst>
            <p14:sldId id="256"/>
            <p14:sldId id="257"/>
            <p14:sldId id="261"/>
            <p14:sldId id="258"/>
            <p14:sldId id="260"/>
            <p14:sldId id="259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7"/>
            <p14:sldId id="281"/>
            <p14:sldId id="271"/>
            <p14:sldId id="280"/>
            <p14:sldId id="278"/>
            <p14:sldId id="272"/>
            <p14:sldId id="275"/>
            <p14:sldId id="276"/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4494" autoAdjust="0"/>
  </p:normalViewPr>
  <p:slideViewPr>
    <p:cSldViewPr snapToGrid="0">
      <p:cViewPr varScale="1">
        <p:scale>
          <a:sx n="69" d="100"/>
          <a:sy n="69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40DFF7-263F-42FB-A1F4-ABE04BEE4C58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406B3C24-6CD4-4D85-8B94-F01BDC6DF3A9}">
      <dgm:prSet phldrT="[Texto]" custT="1"/>
      <dgm:spPr/>
      <dgm:t>
        <a:bodyPr/>
        <a:lstStyle/>
        <a:p>
          <a:pPr algn="l"/>
          <a:endParaRPr lang="es-MX" sz="1200" b="1" dirty="0" smtClean="0">
            <a:latin typeface="Montserrat" panose="00000500000000000000" pitchFamily="2" charset="0"/>
          </a:endParaRPr>
        </a:p>
        <a:p>
          <a:pPr algn="l"/>
          <a:endParaRPr lang="es-MX" sz="1200" b="1" dirty="0" smtClean="0">
            <a:latin typeface="Montserrat" panose="00000500000000000000" pitchFamily="2" charset="0"/>
          </a:endParaRPr>
        </a:p>
        <a:p>
          <a:pPr algn="l"/>
          <a:r>
            <a:rPr lang="es-MX" sz="1200" b="1" dirty="0" smtClean="0">
              <a:latin typeface="Montserrat" panose="00000500000000000000" pitchFamily="2" charset="0"/>
            </a:rPr>
            <a:t>2) DIVISIÓN DE ESTUDIOS PROFESIONALES:</a:t>
          </a:r>
          <a:endParaRPr lang="es-MX" sz="1200" dirty="0" smtClean="0">
            <a:latin typeface="Montserrat" panose="00000500000000000000" pitchFamily="2" charset="0"/>
          </a:endParaRPr>
        </a:p>
        <a:p>
          <a:pPr algn="ctr"/>
          <a:r>
            <a:rPr lang="es-MX" sz="1200" b="1" dirty="0" smtClean="0">
              <a:latin typeface="Montserrat" panose="00000500000000000000" pitchFamily="2" charset="0"/>
            </a:rPr>
            <a:t>APERTURAR EXPEDIENTE DE TITULACIÓN EN LA OFICINA DE LA COORDINACION DE APOYO A LA TITULACIÓN</a:t>
          </a:r>
        </a:p>
        <a:p>
          <a:pPr algn="ctr"/>
          <a:r>
            <a:rPr lang="es-MX" sz="1200" b="1" dirty="0" smtClean="0">
              <a:latin typeface="Montserrat" panose="00000500000000000000" pitchFamily="2" charset="0"/>
            </a:rPr>
            <a:t>REQUISITOS:</a:t>
          </a:r>
        </a:p>
        <a:p>
          <a:pPr algn="ctr"/>
          <a:r>
            <a:rPr lang="es-MX" sz="1200" dirty="0" smtClean="0">
              <a:latin typeface="Montserrat" panose="00000500000000000000" pitchFamily="2" charset="0"/>
            </a:rPr>
            <a:t>1) CARTA DE NO INCONVENIENCIA </a:t>
          </a:r>
        </a:p>
        <a:p>
          <a:pPr algn="ctr"/>
          <a:r>
            <a:rPr lang="es-MX" sz="1200" dirty="0" smtClean="0">
              <a:latin typeface="Montserrat" panose="00000500000000000000" pitchFamily="2" charset="0"/>
            </a:rPr>
            <a:t>2) SELECCIONAR OPCIÓN DE TITULACIÓN</a:t>
          </a:r>
        </a:p>
        <a:p>
          <a:pPr algn="ctr"/>
          <a:r>
            <a:rPr lang="es-MX" sz="1200" dirty="0" smtClean="0">
              <a:latin typeface="Montserrat" panose="00000500000000000000" pitchFamily="2" charset="0"/>
            </a:rPr>
            <a:t>3) LLENAR SOLICITUD DE TITULACIÓN </a:t>
          </a:r>
        </a:p>
        <a:p>
          <a:pPr algn="ctr"/>
          <a:r>
            <a:rPr lang="es-MX" sz="1200" dirty="0" smtClean="0">
              <a:latin typeface="Montserrat" panose="00000500000000000000" pitchFamily="2" charset="0"/>
            </a:rPr>
            <a:t>4) SEGÚN OPCIÓN</a:t>
          </a:r>
          <a:r>
            <a:rPr lang="es-MX" sz="800" dirty="0" smtClean="0">
              <a:latin typeface="Montserrat" panose="00000500000000000000" pitchFamily="2" charset="0"/>
            </a:rPr>
            <a:t>: </a:t>
          </a:r>
          <a:r>
            <a:rPr lang="es-ES" sz="1200" b="1" dirty="0" smtClean="0">
              <a:latin typeface="Montserrat" panose="00000500000000000000" pitchFamily="2" charset="0"/>
            </a:rPr>
            <a:t>OPCIONES I, III y X </a:t>
          </a:r>
          <a:r>
            <a:rPr lang="es-ES" sz="1000" b="0" dirty="0" smtClean="0">
              <a:latin typeface="Montserrat" panose="00000500000000000000" pitchFamily="2" charset="0"/>
            </a:rPr>
            <a:t>ENTREGAR 3 JUEGOS DE ENGARGOLADO DEL ANTEPROYECTO O </a:t>
          </a:r>
          <a:r>
            <a:rPr lang="es-ES" sz="1200" b="0" dirty="0" smtClean="0">
              <a:latin typeface="Montserrat" panose="00000500000000000000" pitchFamily="2" charset="0"/>
            </a:rPr>
            <a:t>REPORTE FINAL DE RESIDENCIA</a:t>
          </a:r>
        </a:p>
        <a:p>
          <a:pPr algn="ctr"/>
          <a:r>
            <a:rPr lang="es-ES" sz="1000" b="0" dirty="0" smtClean="0">
              <a:latin typeface="Montserrat" panose="00000500000000000000" pitchFamily="2" charset="0"/>
            </a:rPr>
            <a:t>OPCIÓN VI</a:t>
          </a:r>
          <a:r>
            <a:rPr lang="es-ES" sz="800" b="1" dirty="0" smtClean="0">
              <a:latin typeface="Montserrat" panose="00000500000000000000" pitchFamily="2" charset="0"/>
            </a:rPr>
            <a:t>: </a:t>
          </a:r>
          <a:r>
            <a:rPr lang="es-ES" sz="800" b="0" dirty="0" smtClean="0">
              <a:latin typeface="Montserrat" panose="00000500000000000000" pitchFamily="2" charset="0"/>
            </a:rPr>
            <a:t>SOLICITAR EN LA UNIVERSIDAD PERTINENTE EL EXAMEN DE CENEVAL </a:t>
          </a:r>
          <a:r>
            <a:rPr lang="es-MX" sz="800" b="0" dirty="0" smtClean="0">
              <a:latin typeface="Montserrat" panose="00000500000000000000" pitchFamily="2" charset="0"/>
            </a:rPr>
            <a:t> </a:t>
          </a:r>
        </a:p>
        <a:p>
          <a:pPr algn="ctr"/>
          <a:endParaRPr lang="es-MX" sz="800" dirty="0" smtClean="0">
            <a:latin typeface="Montserrat" panose="00000500000000000000" pitchFamily="2" charset="0"/>
          </a:endParaRPr>
        </a:p>
        <a:p>
          <a:pPr algn="ctr"/>
          <a:endParaRPr lang="es-MX" sz="800" dirty="0">
            <a:latin typeface="Montserrat" panose="00000500000000000000" pitchFamily="2" charset="0"/>
          </a:endParaRPr>
        </a:p>
      </dgm:t>
    </dgm:pt>
    <dgm:pt modelId="{B71983AD-EBA3-484C-AD4F-0799F9055512}" type="parTrans" cxnId="{40A18A68-E2A7-4EC9-8B25-9F650C0EC481}">
      <dgm:prSet/>
      <dgm:spPr/>
      <dgm:t>
        <a:bodyPr/>
        <a:lstStyle/>
        <a:p>
          <a:endParaRPr lang="es-MX"/>
        </a:p>
      </dgm:t>
    </dgm:pt>
    <dgm:pt modelId="{F41EE65B-776B-47A7-8372-01FCD547922B}" type="sibTrans" cxnId="{40A18A68-E2A7-4EC9-8B25-9F650C0EC481}">
      <dgm:prSet/>
      <dgm:spPr/>
      <dgm:t>
        <a:bodyPr/>
        <a:lstStyle/>
        <a:p>
          <a:endParaRPr lang="es-MX"/>
        </a:p>
      </dgm:t>
    </dgm:pt>
    <dgm:pt modelId="{8F582603-0A85-4A72-B532-67E4117A881A}">
      <dgm:prSet phldrT="[Texto]" custT="1"/>
      <dgm:spPr/>
      <dgm:t>
        <a:bodyPr/>
        <a:lstStyle/>
        <a:p>
          <a:pPr algn="l"/>
          <a:r>
            <a:rPr lang="es-MX" sz="1200" b="1" dirty="0" smtClean="0">
              <a:latin typeface="Montserrat" panose="00000500000000000000" pitchFamily="2" charset="0"/>
            </a:rPr>
            <a:t>1) DEPTO. DE SERVICIOS ESCOLARES:</a:t>
          </a:r>
        </a:p>
        <a:p>
          <a:pPr algn="ctr"/>
          <a:r>
            <a:rPr lang="es-MX" sz="1200" dirty="0" smtClean="0">
              <a:latin typeface="Montserrat" panose="00000500000000000000" pitchFamily="2" charset="0"/>
            </a:rPr>
            <a:t>ABRIR EXPEDIENTE EN LA OFICINA  DE SERVICIOS ESTUDIANTILES</a:t>
          </a:r>
        </a:p>
        <a:p>
          <a:pPr algn="ctr"/>
          <a:r>
            <a:rPr lang="es-MX" sz="1200" b="1" dirty="0" smtClean="0">
              <a:latin typeface="Montserrat" panose="00000500000000000000" pitchFamily="2" charset="0"/>
            </a:rPr>
            <a:t>REQUISITOS PARA LA CARTA DE NO INCONVENIENCIA: </a:t>
          </a:r>
        </a:p>
        <a:p>
          <a:pPr algn="ctr"/>
          <a:r>
            <a:rPr lang="es-MX" sz="1200" b="1" dirty="0" smtClean="0">
              <a:latin typeface="Montserrat" panose="00000500000000000000" pitchFamily="2" charset="0"/>
            </a:rPr>
            <a:t>1) </a:t>
          </a:r>
          <a:r>
            <a:rPr lang="es-MX" sz="1200" dirty="0" smtClean="0">
              <a:latin typeface="Montserrat" panose="00000500000000000000" pitchFamily="2" charset="0"/>
            </a:rPr>
            <a:t>REUNIR LOS 18 REQUISITOS QUE ESTAN EN LA PAGINA DE INTERNET.</a:t>
          </a:r>
        </a:p>
        <a:p>
          <a:pPr algn="ctr"/>
          <a:r>
            <a:rPr lang="es-MX" sz="1200" dirty="0" smtClean="0">
              <a:latin typeface="Montserrat" panose="00000500000000000000" pitchFamily="2" charset="0"/>
            </a:rPr>
            <a:t>2) REALIZAR LOS PAGOS DE DERECHO</a:t>
          </a:r>
        </a:p>
      </dgm:t>
    </dgm:pt>
    <dgm:pt modelId="{C91E274D-28E8-476E-B900-C2AA196B9188}" type="parTrans" cxnId="{9A411FB6-37CF-4482-8AAA-8DE0EEE4D489}">
      <dgm:prSet/>
      <dgm:spPr/>
      <dgm:t>
        <a:bodyPr/>
        <a:lstStyle/>
        <a:p>
          <a:endParaRPr lang="es-MX"/>
        </a:p>
      </dgm:t>
    </dgm:pt>
    <dgm:pt modelId="{E897D0BB-862C-4EF7-8ABC-7846FD1CB8BB}" type="sibTrans" cxnId="{9A411FB6-37CF-4482-8AAA-8DE0EEE4D489}">
      <dgm:prSet/>
      <dgm:spPr/>
      <dgm:t>
        <a:bodyPr/>
        <a:lstStyle/>
        <a:p>
          <a:endParaRPr lang="es-MX"/>
        </a:p>
      </dgm:t>
    </dgm:pt>
    <dgm:pt modelId="{8819AB1A-2B39-498D-AB5A-E6D93A2E9B72}">
      <dgm:prSet phldrT="[Texto]"/>
      <dgm:spPr/>
      <dgm:t>
        <a:bodyPr/>
        <a:lstStyle/>
        <a:p>
          <a:endParaRPr lang="es-MX" dirty="0"/>
        </a:p>
      </dgm:t>
    </dgm:pt>
    <dgm:pt modelId="{A67DF450-7491-4CA6-9CA9-634AB3EA0B01}" type="parTrans" cxnId="{DED7CEA0-1EDE-447C-9C6A-1CFA8102BCF1}">
      <dgm:prSet/>
      <dgm:spPr/>
      <dgm:t>
        <a:bodyPr/>
        <a:lstStyle/>
        <a:p>
          <a:endParaRPr lang="es-MX"/>
        </a:p>
      </dgm:t>
    </dgm:pt>
    <dgm:pt modelId="{B4D9C4B2-DE8B-4619-B79A-F2B6EB14B862}" type="sibTrans" cxnId="{DED7CEA0-1EDE-447C-9C6A-1CFA8102BCF1}">
      <dgm:prSet/>
      <dgm:spPr/>
      <dgm:t>
        <a:bodyPr/>
        <a:lstStyle/>
        <a:p>
          <a:endParaRPr lang="es-MX"/>
        </a:p>
      </dgm:t>
    </dgm:pt>
    <dgm:pt modelId="{F7902332-6760-4C5E-BD9A-F1F5D114EB18}" type="pres">
      <dgm:prSet presAssocID="{0E40DFF7-263F-42FB-A1F4-ABE04BEE4C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FCFED9CA-7290-4320-8495-6DFAEC884C62}" type="pres">
      <dgm:prSet presAssocID="{406B3C24-6CD4-4D85-8B94-F01BDC6DF3A9}" presName="parentText" presStyleLbl="node1" presStyleIdx="0" presStyleCnt="2" custScaleY="141167" custLinFactY="91285" custLinFactNeighborX="93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4D8E036-986E-417B-9A98-05A1E985C8CC}" type="pres">
      <dgm:prSet presAssocID="{F41EE65B-776B-47A7-8372-01FCD547922B}" presName="spacer" presStyleCnt="0"/>
      <dgm:spPr/>
    </dgm:pt>
    <dgm:pt modelId="{61DB327E-DE87-4EB4-B30A-14FF5E8E7D6E}" type="pres">
      <dgm:prSet presAssocID="{8F582603-0A85-4A72-B532-67E4117A881A}" presName="parentText" presStyleLbl="node1" presStyleIdx="1" presStyleCnt="2" custScaleY="82065" custLinFactY="-137060" custLinFactNeighborX="55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A42D93E-6C16-40FD-BF48-084ABF93D4D0}" type="pres">
      <dgm:prSet presAssocID="{8F582603-0A85-4A72-B532-67E4117A881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6C3D482A-A53E-400C-B321-AB8D0138D82A}" type="presOf" srcId="{8819AB1A-2B39-498D-AB5A-E6D93A2E9B72}" destId="{6A42D93E-6C16-40FD-BF48-084ABF93D4D0}" srcOrd="0" destOrd="0" presId="urn:microsoft.com/office/officeart/2005/8/layout/vList2"/>
    <dgm:cxn modelId="{01A1E299-8B08-426B-9C59-71B80FCC2686}" type="presOf" srcId="{8F582603-0A85-4A72-B532-67E4117A881A}" destId="{61DB327E-DE87-4EB4-B30A-14FF5E8E7D6E}" srcOrd="0" destOrd="0" presId="urn:microsoft.com/office/officeart/2005/8/layout/vList2"/>
    <dgm:cxn modelId="{9A411FB6-37CF-4482-8AAA-8DE0EEE4D489}" srcId="{0E40DFF7-263F-42FB-A1F4-ABE04BEE4C58}" destId="{8F582603-0A85-4A72-B532-67E4117A881A}" srcOrd="1" destOrd="0" parTransId="{C91E274D-28E8-476E-B900-C2AA196B9188}" sibTransId="{E897D0BB-862C-4EF7-8ABC-7846FD1CB8BB}"/>
    <dgm:cxn modelId="{D0429EF1-F743-404E-941B-0C6225607F5E}" type="presOf" srcId="{0E40DFF7-263F-42FB-A1F4-ABE04BEE4C58}" destId="{F7902332-6760-4C5E-BD9A-F1F5D114EB18}" srcOrd="0" destOrd="0" presId="urn:microsoft.com/office/officeart/2005/8/layout/vList2"/>
    <dgm:cxn modelId="{22BBC789-445C-4DE4-9087-55CB81C5FA63}" type="presOf" srcId="{406B3C24-6CD4-4D85-8B94-F01BDC6DF3A9}" destId="{FCFED9CA-7290-4320-8495-6DFAEC884C62}" srcOrd="0" destOrd="0" presId="urn:microsoft.com/office/officeart/2005/8/layout/vList2"/>
    <dgm:cxn modelId="{DED7CEA0-1EDE-447C-9C6A-1CFA8102BCF1}" srcId="{8F582603-0A85-4A72-B532-67E4117A881A}" destId="{8819AB1A-2B39-498D-AB5A-E6D93A2E9B72}" srcOrd="0" destOrd="0" parTransId="{A67DF450-7491-4CA6-9CA9-634AB3EA0B01}" sibTransId="{B4D9C4B2-DE8B-4619-B79A-F2B6EB14B862}"/>
    <dgm:cxn modelId="{40A18A68-E2A7-4EC9-8B25-9F650C0EC481}" srcId="{0E40DFF7-263F-42FB-A1F4-ABE04BEE4C58}" destId="{406B3C24-6CD4-4D85-8B94-F01BDC6DF3A9}" srcOrd="0" destOrd="0" parTransId="{B71983AD-EBA3-484C-AD4F-0799F9055512}" sibTransId="{F41EE65B-776B-47A7-8372-01FCD547922B}"/>
    <dgm:cxn modelId="{67BCC3E6-0C60-400F-A31F-00474DFEBE6D}" type="presParOf" srcId="{F7902332-6760-4C5E-BD9A-F1F5D114EB18}" destId="{FCFED9CA-7290-4320-8495-6DFAEC884C62}" srcOrd="0" destOrd="0" presId="urn:microsoft.com/office/officeart/2005/8/layout/vList2"/>
    <dgm:cxn modelId="{1037B6AA-0C30-477A-AB3D-4BCEFD48E4F9}" type="presParOf" srcId="{F7902332-6760-4C5E-BD9A-F1F5D114EB18}" destId="{84D8E036-986E-417B-9A98-05A1E985C8CC}" srcOrd="1" destOrd="0" presId="urn:microsoft.com/office/officeart/2005/8/layout/vList2"/>
    <dgm:cxn modelId="{634FE8A7-BA79-4DF7-874B-9FD7110CD85D}" type="presParOf" srcId="{F7902332-6760-4C5E-BD9A-F1F5D114EB18}" destId="{61DB327E-DE87-4EB4-B30A-14FF5E8E7D6E}" srcOrd="2" destOrd="0" presId="urn:microsoft.com/office/officeart/2005/8/layout/vList2"/>
    <dgm:cxn modelId="{C9F4DB8D-4BE3-486D-AE27-7C7FA0AD52F1}" type="presParOf" srcId="{F7902332-6760-4C5E-BD9A-F1F5D114EB18}" destId="{6A42D93E-6C16-40FD-BF48-084ABF93D4D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ED9CA-7290-4320-8495-6DFAEC884C62}">
      <dsp:nvSpPr>
        <dsp:cNvPr id="0" name=""/>
        <dsp:cNvSpPr/>
      </dsp:nvSpPr>
      <dsp:spPr>
        <a:xfrm>
          <a:off x="0" y="1596610"/>
          <a:ext cx="7516167" cy="26234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b="1" kern="1200" dirty="0" smtClean="0">
            <a:latin typeface="Montserrat" panose="00000500000000000000" pitchFamily="2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200" b="1" kern="1200" dirty="0" smtClean="0">
            <a:latin typeface="Montserrat" panose="00000500000000000000" pitchFamily="2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latin typeface="Montserrat" panose="00000500000000000000" pitchFamily="2" charset="0"/>
            </a:rPr>
            <a:t>2) DIVISIÓN DE ESTUDIOS PROFESIONALES:</a:t>
          </a:r>
          <a:endParaRPr lang="es-MX" sz="1200" kern="1200" dirty="0" smtClean="0">
            <a:latin typeface="Montserrat" panose="00000500000000000000" pitchFamily="2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latin typeface="Montserrat" panose="00000500000000000000" pitchFamily="2" charset="0"/>
            </a:rPr>
            <a:t>APERTURAR EXPEDIENTE DE TITULACIÓN EN LA OFICINA DE LA COORDINACION DE APOYO A LA TITULACIÓN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latin typeface="Montserrat" panose="00000500000000000000" pitchFamily="2" charset="0"/>
            </a:rPr>
            <a:t>REQUISITOS: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latin typeface="Montserrat" panose="00000500000000000000" pitchFamily="2" charset="0"/>
            </a:rPr>
            <a:t>1) CARTA DE NO INCONVENIENCIA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latin typeface="Montserrat" panose="00000500000000000000" pitchFamily="2" charset="0"/>
            </a:rPr>
            <a:t>2) SELECCIONAR OPCIÓN DE TITULACIÓN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latin typeface="Montserrat" panose="00000500000000000000" pitchFamily="2" charset="0"/>
            </a:rPr>
            <a:t>3) LLENAR SOLICITUD DE TITULACIÓN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latin typeface="Montserrat" panose="00000500000000000000" pitchFamily="2" charset="0"/>
            </a:rPr>
            <a:t>4) SEGÚN OPCIÓN</a:t>
          </a:r>
          <a:r>
            <a:rPr lang="es-MX" sz="800" kern="1200" dirty="0" smtClean="0">
              <a:latin typeface="Montserrat" panose="00000500000000000000" pitchFamily="2" charset="0"/>
            </a:rPr>
            <a:t>: </a:t>
          </a:r>
          <a:r>
            <a:rPr lang="es-ES" sz="1200" b="1" kern="1200" dirty="0" smtClean="0">
              <a:latin typeface="Montserrat" panose="00000500000000000000" pitchFamily="2" charset="0"/>
            </a:rPr>
            <a:t>OPCIONES I, III y X </a:t>
          </a:r>
          <a:r>
            <a:rPr lang="es-ES" sz="1000" b="0" kern="1200" dirty="0" smtClean="0">
              <a:latin typeface="Montserrat" panose="00000500000000000000" pitchFamily="2" charset="0"/>
            </a:rPr>
            <a:t>ENTREGAR 3 JUEGOS DE ENGARGOLADO DEL ANTEPROYECTO O </a:t>
          </a:r>
          <a:r>
            <a:rPr lang="es-ES" sz="1200" b="0" kern="1200" dirty="0" smtClean="0">
              <a:latin typeface="Montserrat" panose="00000500000000000000" pitchFamily="2" charset="0"/>
            </a:rPr>
            <a:t>REPORTE FINAL DE RESIDENCIA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00" b="0" kern="1200" dirty="0" smtClean="0">
              <a:latin typeface="Montserrat" panose="00000500000000000000" pitchFamily="2" charset="0"/>
            </a:rPr>
            <a:t>OPCIÓN VI</a:t>
          </a:r>
          <a:r>
            <a:rPr lang="es-ES" sz="800" b="1" kern="1200" dirty="0" smtClean="0">
              <a:latin typeface="Montserrat" panose="00000500000000000000" pitchFamily="2" charset="0"/>
            </a:rPr>
            <a:t>: </a:t>
          </a:r>
          <a:r>
            <a:rPr lang="es-ES" sz="800" b="0" kern="1200" dirty="0" smtClean="0">
              <a:latin typeface="Montserrat" panose="00000500000000000000" pitchFamily="2" charset="0"/>
            </a:rPr>
            <a:t>SOLICITAR EN LA UNIVERSIDAD PERTINENTE EL EXAMEN DE CENEVAL </a:t>
          </a:r>
          <a:r>
            <a:rPr lang="es-MX" sz="800" b="0" kern="1200" dirty="0" smtClean="0">
              <a:latin typeface="Montserrat" panose="00000500000000000000" pitchFamily="2" charset="0"/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 dirty="0" smtClean="0">
            <a:latin typeface="Montserrat" panose="00000500000000000000" pitchFamily="2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 dirty="0">
            <a:latin typeface="Montserrat" panose="00000500000000000000" pitchFamily="2" charset="0"/>
          </a:endParaRPr>
        </a:p>
      </dsp:txBody>
      <dsp:txXfrm>
        <a:off x="128065" y="1724675"/>
        <a:ext cx="7260037" cy="2367289"/>
      </dsp:txXfrm>
    </dsp:sp>
    <dsp:sp modelId="{61DB327E-DE87-4EB4-B30A-14FF5E8E7D6E}">
      <dsp:nvSpPr>
        <dsp:cNvPr id="0" name=""/>
        <dsp:cNvSpPr/>
      </dsp:nvSpPr>
      <dsp:spPr>
        <a:xfrm>
          <a:off x="0" y="0"/>
          <a:ext cx="7516167" cy="1525079"/>
        </a:xfrm>
        <a:prstGeom prst="round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latin typeface="Montserrat" panose="00000500000000000000" pitchFamily="2" charset="0"/>
            </a:rPr>
            <a:t>1) DEPTO. DE SERVICIOS ESCOLARES: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latin typeface="Montserrat" panose="00000500000000000000" pitchFamily="2" charset="0"/>
            </a:rPr>
            <a:t>ABRIR EXPEDIENTE EN LA OFICINA  DE SERVICIOS ESTUDIANTILES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latin typeface="Montserrat" panose="00000500000000000000" pitchFamily="2" charset="0"/>
            </a:rPr>
            <a:t>REQUISITOS PARA LA CARTA DE NO INCONVENIENCIA: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latin typeface="Montserrat" panose="00000500000000000000" pitchFamily="2" charset="0"/>
            </a:rPr>
            <a:t>1) </a:t>
          </a:r>
          <a:r>
            <a:rPr lang="es-MX" sz="1200" kern="1200" dirty="0" smtClean="0">
              <a:latin typeface="Montserrat" panose="00000500000000000000" pitchFamily="2" charset="0"/>
            </a:rPr>
            <a:t>REUNIR LOS 18 REQUISITOS QUE ESTAN EN LA PAGINA DE INTERNET.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latin typeface="Montserrat" panose="00000500000000000000" pitchFamily="2" charset="0"/>
            </a:rPr>
            <a:t>2) REALIZAR LOS PAGOS DE DERECHO</a:t>
          </a:r>
        </a:p>
      </dsp:txBody>
      <dsp:txXfrm>
        <a:off x="74448" y="74448"/>
        <a:ext cx="7367271" cy="1376183"/>
      </dsp:txXfrm>
    </dsp:sp>
    <dsp:sp modelId="{6A42D93E-6C16-40FD-BF48-084ABF93D4D0}">
      <dsp:nvSpPr>
        <dsp:cNvPr id="0" name=""/>
        <dsp:cNvSpPr/>
      </dsp:nvSpPr>
      <dsp:spPr>
        <a:xfrm>
          <a:off x="0" y="4159115"/>
          <a:ext cx="7516167" cy="60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638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s-MX" sz="400" kern="1200" dirty="0"/>
        </a:p>
      </dsp:txBody>
      <dsp:txXfrm>
        <a:off x="0" y="4159115"/>
        <a:ext cx="7516167" cy="60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31085-7892-4C67-9B62-7988186882AC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2F261-04B5-4D1A-89DD-2744295CD5B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40556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110F75A-3219-4576-8B98-0EB0A5006725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341BC8E-50CF-4384-B0AB-975DECFC517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166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41BC8E-50CF-4384-B0AB-975DECFC5174}" type="slidenum">
              <a:rPr lang="es-MX" smtClean="0"/>
              <a:t>20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41204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3432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61855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821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9264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3585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4085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7324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7842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2744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626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5962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DF183-311C-4322-823E-4CFC18B6BAD7}" type="datetimeFigureOut">
              <a:rPr lang="es-MX" smtClean="0"/>
              <a:t>21/05/2019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54C6A-D394-4162-A7E1-4C3E6AC286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754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367309" y="2000919"/>
            <a:ext cx="641032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500" b="1" dirty="0" smtClean="0">
                <a:latin typeface="Montserrat SemiBold" panose="00000700000000000000" pitchFamily="2" charset="0"/>
              </a:rPr>
              <a:t>CURSO DE INDUCCIÓN PARA LA ACREDITACIÓN DE LA RESIDENCIA PROFESIONAL </a:t>
            </a:r>
          </a:p>
          <a:p>
            <a:pPr algn="ctr"/>
            <a:endParaRPr lang="es-MX" sz="3500" b="1" dirty="0">
              <a:latin typeface="Montserrat SemiBold" panose="00000700000000000000" pitchFamily="2" charset="0"/>
            </a:endParaRPr>
          </a:p>
          <a:p>
            <a:pPr algn="ctr"/>
            <a:r>
              <a:rPr lang="es-MX" sz="3500" b="1" dirty="0" smtClean="0">
                <a:latin typeface="Montserrat SemiBold" panose="00000700000000000000" pitchFamily="2" charset="0"/>
              </a:rPr>
              <a:t>AGOSTO- DICIEMBRE 2019</a:t>
            </a:r>
            <a:endParaRPr lang="es-MX" sz="3500" b="1" dirty="0"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96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90" name="89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7736" y="1584159"/>
            <a:ext cx="6310365" cy="51482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42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75" t="114067" r="-275" b="-47083"/>
          <a:stretch/>
        </p:blipFill>
        <p:spPr>
          <a:xfrm>
            <a:off x="1574732" y="6874933"/>
            <a:ext cx="6163869" cy="260049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1155276" y="1664732"/>
            <a:ext cx="70027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500" dirty="0" smtClean="0">
                <a:latin typeface="Montserrat SemiBold" panose="00000700000000000000" pitchFamily="2" charset="0"/>
              </a:rPr>
              <a:t>A P E R T U R A   D E L   E X P E D I E N T E  D E  R E S I D E N C I A </a:t>
            </a:r>
            <a:endParaRPr lang="es-MX" sz="1500" dirty="0">
              <a:latin typeface="Montserrat SemiBold" panose="00000700000000000000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66750" y="1937400"/>
            <a:ext cx="7810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 smtClean="0">
                <a:latin typeface="Montserrat Light" panose="00000400000000000000" pitchFamily="2" charset="0"/>
              </a:rPr>
              <a:t>Se requiere los siguientes documentos en </a:t>
            </a:r>
            <a:r>
              <a:rPr lang="es-MX" sz="1500" b="1" dirty="0" smtClean="0">
                <a:latin typeface="Montserrat Light" panose="00000400000000000000" pitchFamily="2" charset="0"/>
              </a:rPr>
              <a:t>original y dos copias, una en protector </a:t>
            </a:r>
            <a:r>
              <a:rPr lang="es-MX" sz="1500" dirty="0" smtClean="0">
                <a:latin typeface="Montserrat Light" panose="00000400000000000000" pitchFamily="2" charset="0"/>
              </a:rPr>
              <a:t>y </a:t>
            </a:r>
            <a:r>
              <a:rPr lang="es-MX" sz="1500" b="1" dirty="0" smtClean="0">
                <a:latin typeface="Montserrat Light" panose="00000400000000000000" pitchFamily="2" charset="0"/>
              </a:rPr>
              <a:t>dos en carpeta color manila. </a:t>
            </a:r>
            <a:endParaRPr lang="es-MX" sz="1500" b="1" dirty="0">
              <a:latin typeface="Montserrat Light" panose="00000400000000000000" pitchFamily="2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367480" y="2418041"/>
            <a:ext cx="6200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>
                <a:latin typeface="Montserrat SemiBold" panose="00000700000000000000" pitchFamily="2" charset="0"/>
              </a:rPr>
              <a:t>1. SOLICITUD DE RESIDENCIA</a:t>
            </a:r>
            <a:endParaRPr lang="es-MX" sz="1400" dirty="0">
              <a:latin typeface="Montserrat SemiBold" panose="00000700000000000000" pitchFamily="2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480" y="2994899"/>
            <a:ext cx="6370939" cy="359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60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3199765" y="1717910"/>
            <a:ext cx="2674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>
                <a:latin typeface="Montserrat" panose="00000500000000000000" pitchFamily="2" charset="0"/>
              </a:rPr>
              <a:t>2. ANTEPROYECTO</a:t>
            </a:r>
            <a:endParaRPr lang="es-MX" sz="1400" dirty="0">
              <a:latin typeface="Montserrat" panose="000005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5" t="22301" r="9199" b="3611"/>
          <a:stretch/>
        </p:blipFill>
        <p:spPr bwMode="auto">
          <a:xfrm>
            <a:off x="83318" y="2168125"/>
            <a:ext cx="4991100" cy="379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5416061" y="2014236"/>
            <a:ext cx="335614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defRPr/>
            </a:pPr>
            <a:r>
              <a:rPr lang="es-ES" b="1" dirty="0" smtClean="0">
                <a:latin typeface="Montserrat" panose="00000500000000000000" pitchFamily="2" charset="0"/>
              </a:rPr>
              <a:t>Estructura</a:t>
            </a:r>
          </a:p>
          <a:p>
            <a:pPr marL="457200" indent="-457200">
              <a:defRPr/>
            </a:pPr>
            <a:r>
              <a:rPr lang="es-ES" dirty="0" smtClean="0">
                <a:latin typeface="Montserrat" panose="00000500000000000000" pitchFamily="2" charset="0"/>
              </a:rPr>
              <a:t>a</a:t>
            </a:r>
            <a:r>
              <a:rPr lang="es-ES" dirty="0">
                <a:latin typeface="Montserrat" panose="00000500000000000000" pitchFamily="2" charset="0"/>
              </a:rPr>
              <a:t>) Nombre y objetivo del proyecto </a:t>
            </a:r>
          </a:p>
          <a:p>
            <a:pPr marL="457200" indent="-457200">
              <a:defRPr/>
            </a:pPr>
            <a:r>
              <a:rPr lang="es-ES" dirty="0">
                <a:latin typeface="Montserrat" panose="00000500000000000000" pitchFamily="2" charset="0"/>
              </a:rPr>
              <a:t>b) Justificación </a:t>
            </a:r>
          </a:p>
          <a:p>
            <a:pPr marL="457200" indent="-457200">
              <a:defRPr/>
            </a:pPr>
            <a:r>
              <a:rPr lang="pt-BR" dirty="0">
                <a:latin typeface="Montserrat" panose="00000500000000000000" pitchFamily="2" charset="0"/>
              </a:rPr>
              <a:t>c) Cronograma preliminar de </a:t>
            </a:r>
            <a:r>
              <a:rPr lang="pt-BR" dirty="0" err="1" smtClean="0">
                <a:latin typeface="Montserrat" panose="00000500000000000000" pitchFamily="2" charset="0"/>
              </a:rPr>
              <a:t>actividades</a:t>
            </a:r>
            <a:r>
              <a:rPr lang="pt-BR" dirty="0" smtClean="0">
                <a:latin typeface="Montserrat" panose="00000500000000000000" pitchFamily="2" charset="0"/>
              </a:rPr>
              <a:t>. </a:t>
            </a:r>
            <a:endParaRPr lang="pt-BR" dirty="0">
              <a:latin typeface="Montserrat" panose="00000500000000000000" pitchFamily="2" charset="0"/>
            </a:endParaRPr>
          </a:p>
          <a:p>
            <a:pPr marL="457200" indent="-457200">
              <a:defRPr/>
            </a:pPr>
            <a:r>
              <a:rPr lang="es-ES" dirty="0">
                <a:latin typeface="Montserrat" panose="00000500000000000000" pitchFamily="2" charset="0"/>
              </a:rPr>
              <a:t>d) Descripción detallada de las actividades </a:t>
            </a:r>
          </a:p>
          <a:p>
            <a:pPr marL="457200" indent="-457200">
              <a:defRPr/>
            </a:pPr>
            <a:r>
              <a:rPr lang="es-ES" dirty="0">
                <a:latin typeface="Montserrat" panose="00000500000000000000" pitchFamily="2" charset="0"/>
              </a:rPr>
              <a:t>e) Lugar donde se realizará el proyecto </a:t>
            </a:r>
          </a:p>
          <a:p>
            <a:pPr marL="457200" indent="-457200">
              <a:defRPr/>
            </a:pPr>
            <a:r>
              <a:rPr lang="es-ES" dirty="0">
                <a:latin typeface="Montserrat" panose="00000500000000000000" pitchFamily="2" charset="0"/>
              </a:rPr>
              <a:t>f) Información sobre la empresa, organismo o dependencia para la que se desarrollará el proyecto. </a:t>
            </a:r>
          </a:p>
        </p:txBody>
      </p:sp>
    </p:spTree>
    <p:extLst>
      <p:ext uri="{BB962C8B-B14F-4D97-AF65-F5344CB8AC3E}">
        <p14:creationId xmlns:p14="http://schemas.microsoft.com/office/powerpoint/2010/main" val="275808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97" y="1871276"/>
            <a:ext cx="3168480" cy="4207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910427" y="1871276"/>
            <a:ext cx="2674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>
                <a:latin typeface="Montserrat" panose="00000500000000000000" pitchFamily="2" charset="0"/>
              </a:rPr>
              <a:t>3. KARDEX</a:t>
            </a:r>
            <a:endParaRPr lang="es-MX" sz="1400" dirty="0">
              <a:latin typeface="Montserrat" panose="00000500000000000000" pitchFamily="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222845" y="1763554"/>
            <a:ext cx="2674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latin typeface="Montserrat" panose="00000500000000000000" pitchFamily="2" charset="0"/>
              </a:rPr>
              <a:t>4</a:t>
            </a:r>
            <a:r>
              <a:rPr lang="es-MX" sz="1400" dirty="0" smtClean="0">
                <a:latin typeface="Montserrat" panose="00000500000000000000" pitchFamily="2" charset="0"/>
              </a:rPr>
              <a:t>. CARGA ACADEMICA CON SERVICIO SOCIAL</a:t>
            </a:r>
            <a:endParaRPr lang="es-MX" sz="1400" dirty="0">
              <a:latin typeface="Montserrat" panose="00000500000000000000" pitchFamily="2" charset="0"/>
            </a:endParaRPr>
          </a:p>
        </p:txBody>
      </p:sp>
      <p:pic>
        <p:nvPicPr>
          <p:cNvPr id="1026" name="Picture 2" descr="C:\Users\ITC-0133\Desktop\DIVISION ESTDIOS PROFESIONALES - Acceso directo\TRASLADOS\TRASLADOS 2016\Carga\Carga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376" y="2405133"/>
            <a:ext cx="2507557" cy="344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0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653143" y="1728316"/>
            <a:ext cx="79482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latin typeface="Montserrat" panose="00000500000000000000" pitchFamily="2" charset="0"/>
              </a:rPr>
              <a:t>FECHA DE ENTREGA DE LAS CARPETAS EN LA DIVISIÓN DE ESTUDIOS PROFESIONALES ES: </a:t>
            </a:r>
          </a:p>
          <a:p>
            <a:pPr algn="ctr"/>
            <a:endParaRPr lang="es-MX" sz="2200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 I E R C O L E S  0 7  A G O S T O   D </a:t>
            </a:r>
            <a:r>
              <a:rPr lang="es-MX" sz="2200" b="1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E 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 </a:t>
            </a:r>
            <a:r>
              <a:rPr lang="es-MX" sz="2200" b="1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E L 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2 0 1 9</a:t>
            </a:r>
            <a:endParaRPr lang="es-MX" sz="2200" b="1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462224" y="3502593"/>
            <a:ext cx="824969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latin typeface="Montserrat" panose="00000500000000000000" pitchFamily="2" charset="0"/>
              </a:rPr>
              <a:t>ENVÍO A LOS DEPARTAMENTOS ACADEMICOS:</a:t>
            </a:r>
          </a:p>
          <a:p>
            <a:pPr algn="ctr"/>
            <a:endParaRPr lang="es-MX" sz="1400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V I E R N E S  0 9  D </a:t>
            </a:r>
            <a:r>
              <a:rPr lang="es-MX" sz="2200" b="1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E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 </a:t>
            </a:r>
            <a:r>
              <a:rPr lang="es-MX" sz="2200" b="1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A G O S T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O  D </a:t>
            </a:r>
            <a:r>
              <a:rPr lang="es-MX" sz="2200" b="1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E L  2 0 1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9</a:t>
            </a:r>
            <a:endParaRPr lang="es-MX" sz="2200" b="1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62223" y="4687853"/>
            <a:ext cx="824969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latin typeface="Montserrat" panose="00000500000000000000" pitchFamily="2" charset="0"/>
              </a:rPr>
              <a:t>PUBLICACIÓN DE LOS DICTAMENES DE APROBADOS:</a:t>
            </a:r>
          </a:p>
          <a:p>
            <a:pPr algn="ctr"/>
            <a:endParaRPr lang="es-MX" sz="1400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L U N E S   1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9  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 E   A </a:t>
            </a:r>
            <a:r>
              <a:rPr lang="es-MX" sz="2200" b="1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G O S T O </a:t>
            </a:r>
            <a:r>
              <a:rPr lang="es-MX" sz="22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 E L   2 0 1 9</a:t>
            </a:r>
            <a:endParaRPr lang="es-MX" sz="2200" b="1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0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743578" y="1738365"/>
            <a:ext cx="7807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latin typeface="Montserrat ExtraBold" panose="00000900000000000000" pitchFamily="2" charset="0"/>
              </a:rPr>
              <a:t>PASAR AL DEPARTAMENTO DE GESTIÓN TECNOLÓGICA Y VINCULACIÓN PARA QUE SE LES ELABORÉ: </a:t>
            </a:r>
            <a:endParaRPr lang="es-MX" dirty="0">
              <a:latin typeface="Montserrat ExtraBold" panose="00000900000000000000" pitchFamily="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135464" y="2523817"/>
            <a:ext cx="2853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1. CARTA DE PRESENTACIÓN</a:t>
            </a:r>
            <a:endParaRPr lang="es-MX" sz="1400" b="1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764594" y="2401440"/>
            <a:ext cx="3786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2. ACUERDO TRIPARTITA O BIPARTITA</a:t>
            </a:r>
            <a:endParaRPr lang="es-MX" sz="1400" b="1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pic>
        <p:nvPicPr>
          <p:cNvPr id="1026" name="Picture 2" descr="C:\Users\ITC-0133\Desktop\DIVISION ESTDIOS PROFESIONALES - Acceso directo\RESIDENCIAS\CURSO DE INDUCCION 2016\JESSEL 009.t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74" y="2831594"/>
            <a:ext cx="2888991" cy="373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07" y="3033740"/>
            <a:ext cx="3045287" cy="3533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0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165231" y="1860625"/>
            <a:ext cx="2853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3</a:t>
            </a:r>
            <a:r>
              <a:rPr lang="es-MX" sz="14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. CARTA DE ACEPTACIÓN</a:t>
            </a:r>
            <a:endParaRPr lang="es-MX" sz="1400" b="1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660" y="2361363"/>
            <a:ext cx="3485526" cy="423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970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3165231" y="1860625"/>
            <a:ext cx="2853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4. CARTA DE TERMINACIÓN</a:t>
            </a:r>
            <a:endParaRPr lang="es-MX" sz="1400" b="1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pic>
        <p:nvPicPr>
          <p:cNvPr id="3074" name="Picture 2" descr="C:\Users\ITC-0133\Desktop\DIVISION ESTDIOS PROFESIONALES - Acceso directo\TRASLADOS\TRASLADOS 2016\TERMINACION\TERMINACION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582" y="2168402"/>
            <a:ext cx="3240127" cy="44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60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10" name="9 CuadroTexto"/>
          <p:cNvSpPr txBox="1"/>
          <p:nvPr/>
        </p:nvSpPr>
        <p:spPr>
          <a:xfrm>
            <a:off x="2670467" y="1673577"/>
            <a:ext cx="453013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2200" dirty="0" smtClean="0">
                <a:latin typeface="Montserrat" panose="00000500000000000000" pitchFamily="2" charset="0"/>
              </a:rPr>
              <a:t>LOS RESIDENTES DEBERÁN: </a:t>
            </a:r>
            <a:endParaRPr lang="es-MX" sz="2200" dirty="0">
              <a:latin typeface="Montserrat" panose="00000500000000000000" pitchFamily="2" charset="0"/>
            </a:endParaRPr>
          </a:p>
        </p:txBody>
      </p:sp>
      <p:pic>
        <p:nvPicPr>
          <p:cNvPr id="3074" name="Picture 2" descr="Resultado de imagen para RESIDENCIA O PRACTICAS PROFESIONA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49" y="1576626"/>
            <a:ext cx="2584706" cy="1168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15 Grupo"/>
          <p:cNvGrpSpPr/>
          <p:nvPr/>
        </p:nvGrpSpPr>
        <p:grpSpPr>
          <a:xfrm>
            <a:off x="1090246" y="2745281"/>
            <a:ext cx="6963507" cy="3484697"/>
            <a:chOff x="3488044" y="2169089"/>
            <a:chExt cx="5335634" cy="3282198"/>
          </a:xfrm>
        </p:grpSpPr>
        <p:sp>
          <p:nvSpPr>
            <p:cNvPr id="4" name="6 Rectángulo redondeado"/>
            <p:cNvSpPr>
              <a:spLocks noChangeArrowheads="1"/>
            </p:cNvSpPr>
            <p:nvPr/>
          </p:nvSpPr>
          <p:spPr bwMode="auto">
            <a:xfrm>
              <a:off x="5290172" y="2230796"/>
              <a:ext cx="1681260" cy="58007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MX" altLang="es-MX" sz="1400" b="1" dirty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Departamento de </a:t>
              </a:r>
              <a:r>
                <a:rPr lang="es-MX" altLang="es-MX" sz="1400" b="1" dirty="0" smtClean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Gestión Tecnológica </a:t>
              </a:r>
              <a:r>
                <a:rPr lang="es-MX" altLang="es-MX" sz="1400" b="1" dirty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y </a:t>
              </a:r>
              <a:r>
                <a:rPr lang="es-MX" altLang="es-MX" sz="1400" b="1" dirty="0" smtClean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Vinculación</a:t>
              </a:r>
              <a:r>
                <a:rPr lang="es-MX" altLang="es-MX" sz="1400" b="1" dirty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.  </a:t>
              </a:r>
            </a:p>
          </p:txBody>
        </p:sp>
        <p:sp>
          <p:nvSpPr>
            <p:cNvPr id="3" name="5 Rectángulo redondeado"/>
            <p:cNvSpPr>
              <a:spLocks noChangeArrowheads="1"/>
            </p:cNvSpPr>
            <p:nvPr/>
          </p:nvSpPr>
          <p:spPr bwMode="auto">
            <a:xfrm>
              <a:off x="3488044" y="2250862"/>
              <a:ext cx="1429004" cy="560011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R="0" lvl="0" indent="0"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MX" altLang="es-MX" sz="1400" b="1" dirty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División de </a:t>
              </a:r>
              <a:r>
                <a:rPr lang="es-MX" altLang="es-MX" sz="1400" b="1" dirty="0" smtClean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Estudios Profesionales</a:t>
              </a:r>
              <a:r>
                <a:rPr lang="es-MX" altLang="es-MX" sz="1400" b="1" dirty="0">
                  <a:solidFill>
                    <a:schemeClr val="tx1"/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.</a:t>
              </a:r>
            </a:p>
          </p:txBody>
        </p:sp>
        <p:sp>
          <p:nvSpPr>
            <p:cNvPr id="6" name="7 Rectángulo redondeado"/>
            <p:cNvSpPr>
              <a:spLocks noChangeArrowheads="1"/>
            </p:cNvSpPr>
            <p:nvPr/>
          </p:nvSpPr>
          <p:spPr bwMode="auto">
            <a:xfrm>
              <a:off x="7332989" y="2169089"/>
              <a:ext cx="1403303" cy="643282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MX" altLang="es-MX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Departamento Académico</a:t>
              </a:r>
              <a:r>
                <a:rPr kumimoji="0" lang="es-MX" altLang="es-MX" sz="14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correspondiente</a:t>
              </a:r>
              <a:endParaRPr kumimoji="0" lang="es-MX" altLang="es-MX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8 Cuadro de texto"/>
            <p:cNvSpPr txBox="1">
              <a:spLocks noChangeArrowheads="1"/>
            </p:cNvSpPr>
            <p:nvPr/>
          </p:nvSpPr>
          <p:spPr bwMode="auto">
            <a:xfrm>
              <a:off x="3488044" y="2873235"/>
              <a:ext cx="1566508" cy="25780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Carta de presentación.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Carta de aceptación.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Acuerdo tripartita.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Carta de terminación.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Carta de cambio de nombre del proyecto (según sea el caso). 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Formato de registro de asesorías.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Formato de evaluación.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9 Cuadro de texto"/>
            <p:cNvSpPr txBox="1">
              <a:spLocks noChangeArrowheads="1"/>
            </p:cNvSpPr>
            <p:nvPr/>
          </p:nvSpPr>
          <p:spPr bwMode="auto">
            <a:xfrm>
              <a:off x="5433649" y="2873235"/>
              <a:ext cx="1394307" cy="85607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Carta de presentación.</a:t>
              </a:r>
              <a:endParaRPr kumimoji="0" lang="es-MX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Acuerdo tripartita.</a:t>
              </a:r>
              <a:endParaRPr kumimoji="0" lang="es-ES" altLang="es-MX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10 Cuadro de texto"/>
            <p:cNvSpPr txBox="1">
              <a:spLocks noChangeArrowheads="1"/>
            </p:cNvSpPr>
            <p:nvPr/>
          </p:nvSpPr>
          <p:spPr bwMode="auto">
            <a:xfrm>
              <a:off x="7207053" y="2873235"/>
              <a:ext cx="1616625" cy="25288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Constancia de visitas a la empresa.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Carta de cambio de nombre del proyecto  (según sea el caso).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Reporte 1. 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Reporte 2.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Reporte 3.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Formato de registro de asesorías.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Formato de evaluación </a:t>
              </a:r>
              <a:endParaRPr kumimoji="0" lang="es-MX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s-ES" altLang="es-MX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Carta de terminación de residencia.</a:t>
              </a:r>
              <a:endParaRPr kumimoji="0" lang="es-ES" altLang="es-MX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670467" y="1987587"/>
            <a:ext cx="572337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altLang="es-MX" sz="1400" b="1" dirty="0" smtClean="0">
                <a:latin typeface="Montserrat" panose="00000500000000000000" pitchFamily="2" charset="0"/>
                <a:cs typeface="Arial" pitchFamily="34" charset="0"/>
              </a:rPr>
              <a:t>Integrar su expediente  en el siguiente orden:</a:t>
            </a:r>
            <a:endParaRPr kumimoji="0" lang="es-MX" altLang="es-MX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tserrat" panose="00000500000000000000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1000" b="1" u="sng" dirty="0">
                <a:latin typeface="Montserrat" panose="00000500000000000000" pitchFamily="2" charset="0"/>
                <a:ea typeface="Times New Roman" pitchFamily="18" charset="0"/>
                <a:cs typeface="Arial" pitchFamily="34" charset="0"/>
              </a:rPr>
              <a:t>NOTA:</a:t>
            </a:r>
            <a:r>
              <a:rPr lang="es-MX" altLang="es-MX" sz="1000" b="1" dirty="0">
                <a:latin typeface="Montserrat" panose="00000500000000000000" pitchFamily="2" charset="0"/>
                <a:ea typeface="Times New Roman" pitchFamily="18" charset="0"/>
                <a:cs typeface="Arial" pitchFamily="34" charset="0"/>
              </a:rPr>
              <a:t> LOS REPORTES SE ENTREGAN CADA 5 SEMANAS. </a:t>
            </a:r>
            <a:endParaRPr lang="es-MX" altLang="es-MX" sz="1000" dirty="0">
              <a:latin typeface="Montserrat" panose="00000500000000000000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72480"/>
            <a:ext cx="1847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s-MX" altLang="es-MX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59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647930" y="1748318"/>
            <a:ext cx="56170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1000" dirty="0">
              <a:latin typeface="Montserrat SemiBold" panose="00000700000000000000" pitchFamily="2" charset="0"/>
            </a:endParaRPr>
          </a:p>
          <a:p>
            <a:pPr algn="ctr"/>
            <a:r>
              <a:rPr lang="es-MX" sz="2000" dirty="0" smtClean="0">
                <a:latin typeface="Montserrat SemiBold" panose="00000700000000000000" pitchFamily="2" charset="0"/>
              </a:rPr>
              <a:t>El formato de Registro de Asesoría</a:t>
            </a:r>
            <a:endParaRPr lang="es-MX" sz="2200" dirty="0">
              <a:latin typeface="Montserrat SemiBold" panose="00000700000000000000" pitchFamily="2" charset="0"/>
            </a:endParaRPr>
          </a:p>
        </p:txBody>
      </p:sp>
      <p:pic>
        <p:nvPicPr>
          <p:cNvPr id="3075" name="Picture 3" descr="C:\Users\ITC-0133\Desktop\DIVISION ESTDIOS PROFESIONALES - Acceso directo\TRASLADOS\TRASLADOS 2016\traslados ago- dic 16\traslados ago- dic 16 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" b="11720"/>
          <a:stretch/>
        </p:blipFill>
        <p:spPr bwMode="auto">
          <a:xfrm>
            <a:off x="2638922" y="2302315"/>
            <a:ext cx="3635041" cy="449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99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1026" name="Picture 2" descr="Resultado de imagen para PROFESIONAL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666874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723902" y="1571625"/>
            <a:ext cx="7591425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endParaRPr lang="es-MX" sz="3500" dirty="0" smtClean="0">
              <a:latin typeface="Montserrat" panose="00000500000000000000" pitchFamily="2" charset="0"/>
            </a:endParaRPr>
          </a:p>
          <a:p>
            <a:pPr algn="ctr">
              <a:spcBef>
                <a:spcPts val="1200"/>
              </a:spcBef>
            </a:pPr>
            <a:r>
              <a:rPr lang="es-MX" sz="3500" b="1" dirty="0" smtClean="0">
                <a:latin typeface="Montserrat" panose="00000500000000000000" pitchFamily="2" charset="0"/>
              </a:rPr>
              <a:t>D E F I N I C I Ó N</a:t>
            </a:r>
          </a:p>
          <a:p>
            <a:pPr algn="ctr">
              <a:spcBef>
                <a:spcPts val="1200"/>
              </a:spcBef>
            </a:pPr>
            <a:endParaRPr lang="es-MX" sz="2200" dirty="0" smtClean="0">
              <a:latin typeface="Montserrat" panose="00000500000000000000" pitchFamily="2" charset="0"/>
            </a:endParaRPr>
          </a:p>
          <a:p>
            <a:pPr algn="ctr">
              <a:spcBef>
                <a:spcPts val="1200"/>
              </a:spcBef>
            </a:pPr>
            <a:endParaRPr lang="es-MX" dirty="0">
              <a:latin typeface="Montserrat" panose="00000500000000000000" pitchFamily="2" charset="0"/>
            </a:endParaRPr>
          </a:p>
          <a:p>
            <a:pPr algn="ctr"/>
            <a:r>
              <a:rPr lang="es-MX" sz="2500" dirty="0" smtClean="0">
                <a:latin typeface="Montserrat" panose="00000500000000000000" pitchFamily="2" charset="0"/>
              </a:rPr>
              <a:t>La </a:t>
            </a:r>
            <a:r>
              <a:rPr lang="es-MX" sz="2500" dirty="0">
                <a:latin typeface="Montserrat" panose="00000500000000000000" pitchFamily="2" charset="0"/>
              </a:rPr>
              <a:t>Residencia Profesional es una estrategia educativa de carácter curricular, que permite al estudiante emprender un proyecto teórico-práctico, analítico, reflexivo, crítico y </a:t>
            </a:r>
            <a:r>
              <a:rPr lang="es-MX" sz="2500" dirty="0" smtClean="0">
                <a:latin typeface="Montserrat" panose="00000500000000000000" pitchFamily="2" charset="0"/>
              </a:rPr>
              <a:t>profesional.</a:t>
            </a:r>
            <a:endParaRPr lang="es-MX" sz="25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36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085221" y="1939237"/>
            <a:ext cx="223073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1000" dirty="0">
              <a:latin typeface="Montserrat" panose="00000500000000000000" pitchFamily="2" charset="0"/>
            </a:endParaRPr>
          </a:p>
          <a:p>
            <a:pPr algn="ctr"/>
            <a:r>
              <a:rPr lang="es-MX" sz="2000" dirty="0" smtClean="0">
                <a:latin typeface="Montserrat" panose="00000500000000000000" pitchFamily="2" charset="0"/>
              </a:rPr>
              <a:t>Los asesores  evalúan  durante el semestre  por medio de tres reportes parciales los cuales se entrega al departamento Académico correspondiente</a:t>
            </a:r>
            <a:r>
              <a:rPr lang="es-MX" sz="2200" dirty="0" smtClean="0">
                <a:latin typeface="Montserrat" panose="00000500000000000000" pitchFamily="2" charset="0"/>
              </a:rPr>
              <a:t>. </a:t>
            </a:r>
            <a:endParaRPr lang="es-MX" sz="2200" dirty="0">
              <a:latin typeface="Montserrat" panose="00000500000000000000" pitchFamily="2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599" y="2245718"/>
            <a:ext cx="4648340" cy="348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27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228023" y="1442876"/>
            <a:ext cx="8480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1600" b="1" dirty="0">
              <a:solidFill>
                <a:schemeClr val="accent1">
                  <a:lumMod val="50000"/>
                </a:schemeClr>
              </a:solidFill>
              <a:latin typeface="Montserrat ExtraBold" panose="00000900000000000000" pitchFamily="2" charset="0"/>
            </a:endParaRPr>
          </a:p>
          <a:p>
            <a:pPr algn="ctr"/>
            <a:r>
              <a:rPr lang="es-MX" sz="1600" b="1" dirty="0" smtClean="0">
                <a:solidFill>
                  <a:schemeClr val="accent1">
                    <a:lumMod val="50000"/>
                  </a:schemeClr>
                </a:solidFill>
                <a:latin typeface="Montserrat ExtraBold" panose="00000900000000000000" pitchFamily="2" charset="0"/>
              </a:rPr>
              <a:t>E S T R U C T U R A  D E L  I N F O R M E  F I N A L  D E  R E S I D E N C I A S</a:t>
            </a:r>
          </a:p>
          <a:p>
            <a:pPr algn="ctr"/>
            <a:endParaRPr lang="es-MX" sz="1600" b="1" dirty="0">
              <a:solidFill>
                <a:schemeClr val="accent1">
                  <a:lumMod val="50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748146" y="2049863"/>
            <a:ext cx="5939032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dirty="0" smtClean="0">
                <a:latin typeface="Montserrat" panose="00000500000000000000" pitchFamily="2" charset="0"/>
              </a:rPr>
              <a:t>a</a:t>
            </a:r>
            <a:r>
              <a:rPr lang="es-ES" dirty="0">
                <a:latin typeface="Montserrat" panose="00000500000000000000" pitchFamily="2" charset="0"/>
              </a:rPr>
              <a:t>) Portada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b) Justificación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c) Objetivos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d) Problemas a resolver, priorizándolos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e) Procedimiento y descripción de las actividades realizadas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f) Resultados, planos, gráficas, prototipos, maquetas, programas, entre otros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g) Conclusiones y recomendaciones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h) Competencias desarrolladas y/o aplicadas </a:t>
            </a:r>
          </a:p>
          <a:p>
            <a:pPr>
              <a:lnSpc>
                <a:spcPct val="150000"/>
              </a:lnSpc>
            </a:pPr>
            <a:r>
              <a:rPr lang="es-ES" dirty="0">
                <a:latin typeface="Montserrat" panose="00000500000000000000" pitchFamily="2" charset="0"/>
              </a:rPr>
              <a:t>i) Referencias bibliográficas y virtuales. </a:t>
            </a: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3" name="AutoShape 2" descr="Resultado de imagen para TES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358" y="2001873"/>
            <a:ext cx="2419350" cy="2970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644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552659" y="1708220"/>
            <a:ext cx="223073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2000" dirty="0" smtClean="0">
              <a:latin typeface="Soberana Sans" pitchFamily="50" charset="0"/>
            </a:endParaRPr>
          </a:p>
          <a:p>
            <a:pPr algn="ctr"/>
            <a:endParaRPr lang="es-MX" sz="2000" dirty="0">
              <a:latin typeface="Soberana Sans" pitchFamily="50" charset="0"/>
            </a:endParaRPr>
          </a:p>
          <a:p>
            <a:pPr algn="ctr"/>
            <a:r>
              <a:rPr lang="es-MX" sz="2200" dirty="0" smtClean="0">
                <a:latin typeface="Soberana Sans" pitchFamily="50" charset="0"/>
              </a:rPr>
              <a:t>. </a:t>
            </a:r>
            <a:endParaRPr lang="es-MX" sz="2200" dirty="0">
              <a:latin typeface="Soberana Sans" pitchFamily="50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03867" y="1805614"/>
            <a:ext cx="7686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latin typeface="Montserrat" panose="00000500000000000000" pitchFamily="2" charset="0"/>
              </a:rPr>
              <a:t>Los </a:t>
            </a:r>
            <a:r>
              <a:rPr lang="es-MX" b="1" dirty="0" smtClean="0">
                <a:latin typeface="Montserrat" panose="00000500000000000000" pitchFamily="2" charset="0"/>
              </a:rPr>
              <a:t>Asesores</a:t>
            </a:r>
            <a:r>
              <a:rPr lang="es-MX" dirty="0" smtClean="0">
                <a:latin typeface="Montserrat" panose="00000500000000000000" pitchFamily="2" charset="0"/>
              </a:rPr>
              <a:t> califican el informe final y entregan el formato de evaluación al departamento académico correspondiente</a:t>
            </a:r>
            <a:endParaRPr lang="es-MX" dirty="0">
              <a:latin typeface="Montserrat" panose="000005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780" y="3372322"/>
            <a:ext cx="3707842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390" y="2442354"/>
            <a:ext cx="3338721" cy="4361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3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1244139" y="1924279"/>
            <a:ext cx="2743200" cy="39703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latin typeface="Montserrat Black" panose="00000A00000000000000" pitchFamily="2" charset="0"/>
              </a:rPr>
              <a:t>Departamento académico: </a:t>
            </a:r>
            <a:r>
              <a:rPr lang="es-MX" dirty="0" smtClean="0">
                <a:latin typeface="Montserrat Black" panose="00000A00000000000000" pitchFamily="2" charset="0"/>
              </a:rPr>
              <a:t>1) manda la lista de los alumnos que cumplieron con todo.</a:t>
            </a:r>
          </a:p>
          <a:p>
            <a:pPr algn="ctr"/>
            <a:r>
              <a:rPr lang="es-MX" dirty="0" smtClean="0">
                <a:latin typeface="Montserrat Black" panose="00000A00000000000000" pitchFamily="2" charset="0"/>
              </a:rPr>
              <a:t> </a:t>
            </a:r>
            <a:r>
              <a:rPr lang="es-MX" dirty="0">
                <a:latin typeface="Montserrat Black" panose="00000A00000000000000" pitchFamily="2" charset="0"/>
              </a:rPr>
              <a:t>4) Entrega a los asesores internos para que </a:t>
            </a:r>
            <a:r>
              <a:rPr lang="es-MX" dirty="0" smtClean="0">
                <a:latin typeface="Montserrat Black" panose="00000A00000000000000" pitchFamily="2" charset="0"/>
              </a:rPr>
              <a:t>asiente la calificación y firme </a:t>
            </a:r>
            <a:r>
              <a:rPr lang="es-MX" dirty="0">
                <a:latin typeface="Montserrat Black" panose="00000A00000000000000" pitchFamily="2" charset="0"/>
              </a:rPr>
              <a:t>el </a:t>
            </a:r>
            <a:r>
              <a:rPr lang="es-MX" dirty="0" smtClean="0">
                <a:latin typeface="Montserrat Black" panose="00000A00000000000000" pitchFamily="2" charset="0"/>
              </a:rPr>
              <a:t>acta.</a:t>
            </a:r>
          </a:p>
          <a:p>
            <a:pPr algn="ctr"/>
            <a:r>
              <a:rPr lang="es-MX" dirty="0" smtClean="0">
                <a:latin typeface="Montserrat Black" panose="00000A00000000000000" pitchFamily="2" charset="0"/>
              </a:rPr>
              <a:t>5) Regresa el acta a servicios escolares </a:t>
            </a:r>
            <a:endParaRPr lang="es-MX" dirty="0">
              <a:latin typeface="Montserrat Black" panose="00000A00000000000000" pitchFamily="2" charset="0"/>
            </a:endParaRPr>
          </a:p>
          <a:p>
            <a:pPr algn="ctr"/>
            <a:endParaRPr lang="es-MX" dirty="0">
              <a:latin typeface="Montserrat Black" panose="00000A00000000000000" pitchFamily="2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905271" y="1739612"/>
            <a:ext cx="2743200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latin typeface="Montserrat" panose="00000500000000000000" pitchFamily="2" charset="0"/>
              </a:rPr>
              <a:t>División de estudios profesionales</a:t>
            </a:r>
          </a:p>
          <a:p>
            <a:pPr algn="ctr"/>
            <a:r>
              <a:rPr lang="es-MX" dirty="0" smtClean="0">
                <a:latin typeface="Montserrat" panose="00000500000000000000" pitchFamily="2" charset="0"/>
              </a:rPr>
              <a:t>2) Imprime liberación de residencia Profesional y envía al Depto. de Servicios Escolares.</a:t>
            </a: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918355" y="4356387"/>
            <a:ext cx="2743200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latin typeface="Montserrat" panose="00000500000000000000" pitchFamily="2" charset="0"/>
              </a:rPr>
              <a:t>Departamento de Servicios Escolares :</a:t>
            </a:r>
          </a:p>
          <a:p>
            <a:pPr algn="ctr"/>
            <a:r>
              <a:rPr lang="es-MX" dirty="0" smtClean="0">
                <a:latin typeface="Montserrat" panose="00000500000000000000" pitchFamily="2" charset="0"/>
              </a:rPr>
              <a:t>3) Imprime acta de calificación y entrega a departamentos académicos</a:t>
            </a:r>
          </a:p>
          <a:p>
            <a:pPr algn="ctr"/>
            <a:r>
              <a:rPr lang="es-MX" dirty="0" smtClean="0">
                <a:latin typeface="Montserrat" panose="00000500000000000000" pitchFamily="2" charset="0"/>
              </a:rPr>
              <a:t>6) Sube la calificación al </a:t>
            </a:r>
            <a:r>
              <a:rPr lang="es-MX" dirty="0" err="1" smtClean="0">
                <a:latin typeface="Montserrat" panose="00000500000000000000" pitchFamily="2" charset="0"/>
              </a:rPr>
              <a:t>kardex</a:t>
            </a:r>
            <a:r>
              <a:rPr lang="es-MX" dirty="0" smtClean="0">
                <a:latin typeface="Montserrat" panose="00000500000000000000" pitchFamily="2" charset="0"/>
              </a:rPr>
              <a:t>.</a:t>
            </a:r>
            <a:endParaRPr lang="es-MX" dirty="0">
              <a:latin typeface="Montserrat" panose="00000500000000000000" pitchFamily="2" charset="0"/>
            </a:endParaRPr>
          </a:p>
        </p:txBody>
      </p:sp>
      <p:sp>
        <p:nvSpPr>
          <p:cNvPr id="9" name="8 Flecha izquierda"/>
          <p:cNvSpPr/>
          <p:nvPr/>
        </p:nvSpPr>
        <p:spPr>
          <a:xfrm rot="10800000">
            <a:off x="3987339" y="2580069"/>
            <a:ext cx="825820" cy="350415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Flecha izquierda"/>
          <p:cNvSpPr/>
          <p:nvPr/>
        </p:nvSpPr>
        <p:spPr>
          <a:xfrm rot="16200000">
            <a:off x="6032548" y="3840054"/>
            <a:ext cx="488647" cy="350415"/>
          </a:xfrm>
          <a:prstGeom prst="lef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Flecha izquierda"/>
          <p:cNvSpPr/>
          <p:nvPr/>
        </p:nvSpPr>
        <p:spPr>
          <a:xfrm>
            <a:off x="3987339" y="4892865"/>
            <a:ext cx="1931016" cy="350415"/>
          </a:xfrm>
          <a:prstGeom prst="lef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15 Flecha doblada hacia arriba"/>
          <p:cNvSpPr/>
          <p:nvPr/>
        </p:nvSpPr>
        <p:spPr>
          <a:xfrm rot="5400000">
            <a:off x="3310929" y="4818756"/>
            <a:ext cx="623001" cy="2220686"/>
          </a:xfrm>
          <a:prstGeom prst="bent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6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670082" y="1800125"/>
            <a:ext cx="62057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 smtClean="0">
                <a:latin typeface="Montserrat ExtraBold" panose="00000900000000000000" pitchFamily="2" charset="0"/>
              </a:rPr>
              <a:t>P R O C E SO   D E   T I T U L A C I Ó N  </a:t>
            </a:r>
            <a:endParaRPr lang="es-MX" sz="2200" b="1" dirty="0">
              <a:latin typeface="Montserrat ExtraBold" panose="00000900000000000000" pitchFamily="2" charset="0"/>
            </a:endParaRPr>
          </a:p>
        </p:txBody>
      </p:sp>
      <p:graphicFrame>
        <p:nvGraphicFramePr>
          <p:cNvPr id="8" name="7 Diagrama"/>
          <p:cNvGraphicFramePr/>
          <p:nvPr>
            <p:extLst>
              <p:ext uri="{D42A27DB-BD31-4B8C-83A1-F6EECF244321}">
                <p14:modId xmlns:p14="http://schemas.microsoft.com/office/powerpoint/2010/main" val="4052284353"/>
              </p:ext>
            </p:extLst>
          </p:nvPr>
        </p:nvGraphicFramePr>
        <p:xfrm>
          <a:off x="1014884" y="2231012"/>
          <a:ext cx="7516167" cy="4220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4607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485776" y="2400300"/>
            <a:ext cx="813434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latin typeface="Montserrat" panose="00000500000000000000" pitchFamily="2" charset="0"/>
              </a:rPr>
              <a:t>OBJETIVO</a:t>
            </a:r>
          </a:p>
          <a:p>
            <a:pPr algn="ctr"/>
            <a:endParaRPr lang="es-MX" sz="3000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2500" dirty="0" smtClean="0">
                <a:latin typeface="Montserrat" panose="00000500000000000000" pitchFamily="2" charset="0"/>
              </a:rPr>
              <a:t>El </a:t>
            </a:r>
            <a:r>
              <a:rPr lang="es-MX" sz="2500" dirty="0">
                <a:latin typeface="Montserrat" panose="00000500000000000000" pitchFamily="2" charset="0"/>
              </a:rPr>
              <a:t>propósito </a:t>
            </a:r>
            <a:r>
              <a:rPr lang="es-MX" sz="2500" dirty="0" smtClean="0">
                <a:latin typeface="Montserrat" panose="00000500000000000000" pitchFamily="2" charset="0"/>
              </a:rPr>
              <a:t>de la Residencia profesional es de </a:t>
            </a:r>
            <a:r>
              <a:rPr lang="es-MX" sz="2500" dirty="0">
                <a:latin typeface="Montserrat" panose="00000500000000000000" pitchFamily="2" charset="0"/>
              </a:rPr>
              <a:t>resolver un problema específico de la realidad social y productiva, para fortalecer y aplicar sus competencias profesionales. </a:t>
            </a:r>
          </a:p>
          <a:p>
            <a:pPr algn="ctr"/>
            <a:endParaRPr lang="es-MX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64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3" name="Picture 6" descr="http://tutoriaenlineacobach.files.wordpress.com/2010/12/trabajo-en-equipo-finca-rio-murtig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2" y="4098339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ttp://t2.gstatic.com/images?q=tbn:ANd9GcRFTqiGgJ5Dv6SJfzQR1mk3ukmHhCYUGtiNoPfi72JPOKRMs3uY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2" y="2351859"/>
            <a:ext cx="2520951" cy="264477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3 CuadroTexto"/>
          <p:cNvSpPr txBox="1"/>
          <p:nvPr/>
        </p:nvSpPr>
        <p:spPr>
          <a:xfrm>
            <a:off x="723902" y="1466852"/>
            <a:ext cx="75914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1500" dirty="0" smtClean="0">
              <a:latin typeface="Soberana Sans" pitchFamily="50" charset="0"/>
            </a:endParaRPr>
          </a:p>
          <a:p>
            <a:pPr algn="ctr">
              <a:spcBef>
                <a:spcPts val="1200"/>
              </a:spcBef>
            </a:pPr>
            <a:r>
              <a:rPr lang="es-MX" sz="3300" b="1" dirty="0" smtClean="0">
                <a:latin typeface="Montserrat" panose="00000500000000000000" pitchFamily="2" charset="0"/>
              </a:rPr>
              <a:t>C A R A C T E R I S T I C A S</a:t>
            </a:r>
          </a:p>
          <a:p>
            <a:pPr algn="ctr"/>
            <a:endParaRPr lang="es-MX" dirty="0" smtClean="0">
              <a:latin typeface="Montserrat" panose="00000500000000000000" pitchFamily="2" charset="0"/>
            </a:endParaRPr>
          </a:p>
          <a:p>
            <a:pPr algn="ctr"/>
            <a:r>
              <a:rPr lang="es-MX" sz="2800" dirty="0" smtClean="0">
                <a:latin typeface="Montserrat" panose="00000500000000000000" pitchFamily="2" charset="0"/>
              </a:rPr>
              <a:t>puede realizarse:</a:t>
            </a:r>
          </a:p>
          <a:p>
            <a:pPr marL="457200" indent="-457200" algn="ctr">
              <a:buFont typeface="Wingdings" pitchFamily="2" charset="2"/>
              <a:buChar char="ü"/>
            </a:pPr>
            <a:r>
              <a:rPr lang="es-MX" sz="2800" dirty="0" smtClean="0">
                <a:latin typeface="Montserrat" panose="00000500000000000000" pitchFamily="2" charset="0"/>
              </a:rPr>
              <a:t>individual</a:t>
            </a:r>
          </a:p>
          <a:p>
            <a:pPr marL="457200" indent="-457200" algn="ctr">
              <a:buFont typeface="Wingdings" pitchFamily="2" charset="2"/>
              <a:buChar char="ü"/>
            </a:pPr>
            <a:r>
              <a:rPr lang="es-MX" sz="2800" dirty="0" smtClean="0">
                <a:latin typeface="Montserrat" panose="00000500000000000000" pitchFamily="2" charset="0"/>
              </a:rPr>
              <a:t> </a:t>
            </a:r>
            <a:r>
              <a:rPr lang="es-MX" sz="2800" dirty="0">
                <a:latin typeface="Montserrat" panose="00000500000000000000" pitchFamily="2" charset="0"/>
              </a:rPr>
              <a:t>grupal </a:t>
            </a:r>
            <a:endParaRPr lang="es-MX" sz="2800" dirty="0" smtClean="0">
              <a:latin typeface="Montserrat" panose="00000500000000000000" pitchFamily="2" charset="0"/>
            </a:endParaRPr>
          </a:p>
          <a:p>
            <a:pPr marL="457200" indent="-457200" algn="ctr">
              <a:buFont typeface="Wingdings" pitchFamily="2" charset="2"/>
              <a:buChar char="ü"/>
            </a:pPr>
            <a:r>
              <a:rPr lang="es-MX" sz="2800" dirty="0" smtClean="0">
                <a:latin typeface="Montserrat" panose="00000500000000000000" pitchFamily="2" charset="0"/>
              </a:rPr>
              <a:t> interdisciplinaria</a:t>
            </a:r>
          </a:p>
          <a:p>
            <a:pPr algn="ctr"/>
            <a:endParaRPr lang="es-MX" sz="2800" dirty="0" smtClean="0">
              <a:latin typeface="Montserrat" panose="00000500000000000000" pitchFamily="2" charset="0"/>
            </a:endParaRPr>
          </a:p>
          <a:p>
            <a:pPr algn="just"/>
            <a:r>
              <a:rPr lang="es-MX" sz="2000" b="1" dirty="0" smtClean="0">
                <a:latin typeface="Montserrat" panose="00000500000000000000" pitchFamily="2" charset="0"/>
              </a:rPr>
              <a:t>Dependiendo </a:t>
            </a:r>
            <a:r>
              <a:rPr lang="es-MX" sz="2000" b="1" dirty="0">
                <a:latin typeface="Montserrat" panose="00000500000000000000" pitchFamily="2" charset="0"/>
              </a:rPr>
              <a:t>de los requerimientos, condiciones y características del proyecto de la empresa, organismo o dependencia. </a:t>
            </a:r>
          </a:p>
        </p:txBody>
      </p:sp>
    </p:spTree>
    <p:extLst>
      <p:ext uri="{BB962C8B-B14F-4D97-AF65-F5344CB8AC3E}">
        <p14:creationId xmlns:p14="http://schemas.microsoft.com/office/powerpoint/2010/main" val="414469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3074" name="Picture 2" descr="https://encrypted-tbn3.gstatic.com/images?q=tbn:ANd9GcTIR9BfEs7GKo2G9QHeU_j00SrM3sjoQcqlo10PcDW4I7h2yMZ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324" y="4506687"/>
            <a:ext cx="2406661" cy="1802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29096" y="1776551"/>
            <a:ext cx="7300504" cy="423236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MX" sz="3500" b="1" dirty="0">
                <a:latin typeface="Montserrat" panose="00000500000000000000" pitchFamily="2" charset="0"/>
              </a:rPr>
              <a:t>C A R A C T E R I S T I C A S</a:t>
            </a:r>
          </a:p>
          <a:p>
            <a:pPr marL="0" indent="0" algn="ctr">
              <a:buNone/>
            </a:pPr>
            <a:endParaRPr lang="es-MX" sz="2200" dirty="0" smtClean="0">
              <a:latin typeface="Montserrat" panose="000005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s-MX" sz="2200" dirty="0" smtClean="0">
                <a:latin typeface="Montserrat" panose="00000500000000000000" pitchFamily="2" charset="0"/>
              </a:rPr>
              <a:t>Tiene un valor curricular de </a:t>
            </a:r>
            <a:r>
              <a:rPr lang="es-MX" sz="2200" b="1" dirty="0">
                <a:latin typeface="Montserrat" panose="00000500000000000000" pitchFamily="2" charset="0"/>
              </a:rPr>
              <a:t>10 </a:t>
            </a:r>
            <a:r>
              <a:rPr lang="es-MX" sz="2200" b="1" dirty="0" smtClean="0">
                <a:latin typeface="Montserrat" panose="00000500000000000000" pitchFamily="2" charset="0"/>
              </a:rPr>
              <a:t>créditos</a:t>
            </a:r>
          </a:p>
          <a:p>
            <a:pPr marL="0" indent="0">
              <a:buNone/>
            </a:pPr>
            <a:endParaRPr lang="es-MX" sz="2200" b="1" dirty="0" smtClean="0">
              <a:latin typeface="Montserrat" panose="000005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s-MX" sz="2200" dirty="0" smtClean="0">
                <a:latin typeface="Montserrat" panose="00000500000000000000" pitchFamily="2" charset="0"/>
              </a:rPr>
              <a:t>Duración </a:t>
            </a:r>
            <a:r>
              <a:rPr lang="es-MX" sz="2200" dirty="0">
                <a:latin typeface="Montserrat" panose="00000500000000000000" pitchFamily="2" charset="0"/>
              </a:rPr>
              <a:t>queda determinada por un período de </a:t>
            </a:r>
            <a:r>
              <a:rPr lang="es-MX" sz="2200" b="1" dirty="0">
                <a:latin typeface="Montserrat" panose="00000500000000000000" pitchFamily="2" charset="0"/>
              </a:rPr>
              <a:t>4</a:t>
            </a:r>
            <a:r>
              <a:rPr lang="es-MX" sz="2200" b="1" dirty="0" smtClean="0">
                <a:latin typeface="Montserrat" panose="00000500000000000000" pitchFamily="2" charset="0"/>
              </a:rPr>
              <a:t> </a:t>
            </a:r>
            <a:r>
              <a:rPr lang="es-MX" sz="2200" b="1" dirty="0">
                <a:latin typeface="Montserrat" panose="00000500000000000000" pitchFamily="2" charset="0"/>
              </a:rPr>
              <a:t>meses</a:t>
            </a:r>
            <a:r>
              <a:rPr lang="es-MX" sz="2200" dirty="0">
                <a:latin typeface="Montserrat" panose="00000500000000000000" pitchFamily="2" charset="0"/>
              </a:rPr>
              <a:t> </a:t>
            </a:r>
            <a:r>
              <a:rPr lang="es-MX" sz="2200" dirty="0" smtClean="0">
                <a:latin typeface="Montserrat" panose="00000500000000000000" pitchFamily="2" charset="0"/>
              </a:rPr>
              <a:t>a </a:t>
            </a:r>
            <a:r>
              <a:rPr lang="es-MX" sz="2200" b="1" dirty="0" smtClean="0">
                <a:latin typeface="Montserrat" panose="00000500000000000000" pitchFamily="2" charset="0"/>
              </a:rPr>
              <a:t>6 </a:t>
            </a:r>
            <a:r>
              <a:rPr lang="es-MX" sz="2200" b="1" dirty="0">
                <a:latin typeface="Montserrat" panose="00000500000000000000" pitchFamily="2" charset="0"/>
              </a:rPr>
              <a:t>meses </a:t>
            </a:r>
            <a:r>
              <a:rPr lang="es-MX" sz="2200" dirty="0">
                <a:latin typeface="Montserrat" panose="00000500000000000000" pitchFamily="2" charset="0"/>
              </a:rPr>
              <a:t>como tiempo </a:t>
            </a:r>
            <a:r>
              <a:rPr lang="es-MX" sz="2200" dirty="0" smtClean="0">
                <a:latin typeface="Montserrat" panose="00000500000000000000" pitchFamily="2" charset="0"/>
              </a:rPr>
              <a:t>máximo.</a:t>
            </a:r>
          </a:p>
          <a:p>
            <a:pPr marL="0" indent="0">
              <a:buNone/>
            </a:pPr>
            <a:endParaRPr lang="es-MX" sz="2200" dirty="0" smtClean="0">
              <a:latin typeface="Montserrat" panose="000005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s-MX" sz="2200" dirty="0" smtClean="0">
                <a:latin typeface="Montserrat" panose="00000500000000000000" pitchFamily="2" charset="0"/>
              </a:rPr>
              <a:t>Debiendo </a:t>
            </a:r>
            <a:r>
              <a:rPr lang="es-MX" sz="2200" b="1" dirty="0">
                <a:latin typeface="Montserrat" panose="00000500000000000000" pitchFamily="2" charset="0"/>
              </a:rPr>
              <a:t>acumularse 500 horas. </a:t>
            </a:r>
            <a:endParaRPr lang="es-MX" sz="2200" b="1" dirty="0" smtClean="0">
              <a:latin typeface="Montserrat" panose="00000500000000000000" pitchFamily="2" charset="0"/>
            </a:endParaRPr>
          </a:p>
          <a:p>
            <a:pPr marL="0" indent="0">
              <a:buNone/>
            </a:pPr>
            <a:endParaRPr lang="es-MX" sz="2200" b="1" dirty="0">
              <a:latin typeface="Montserrat" panose="00000500000000000000" pitchFamily="2" charset="0"/>
            </a:endParaRPr>
          </a:p>
          <a:p>
            <a:pPr>
              <a:buFont typeface="Wingdings" pitchFamily="2" charset="2"/>
              <a:buChar char="ü"/>
            </a:pPr>
            <a:r>
              <a:rPr lang="es-MX" sz="2200" dirty="0" smtClean="0">
                <a:latin typeface="Montserrat" panose="00000500000000000000" pitchFamily="2" charset="0"/>
              </a:rPr>
              <a:t>Se cursa por una única ocasión. </a:t>
            </a:r>
            <a:endParaRPr lang="es-MX" sz="22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3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723902" y="1323157"/>
            <a:ext cx="759142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3500" b="1" dirty="0" smtClean="0">
              <a:latin typeface="Montserrat SemiBold" panose="00000700000000000000" pitchFamily="2" charset="0"/>
            </a:endParaRPr>
          </a:p>
          <a:p>
            <a:pPr algn="ctr">
              <a:spcBef>
                <a:spcPts val="1200"/>
              </a:spcBef>
            </a:pPr>
            <a:r>
              <a:rPr lang="es-MX" sz="3500" b="1" dirty="0" smtClean="0">
                <a:latin typeface="Montserrat SemiBold" panose="00000700000000000000" pitchFamily="2" charset="0"/>
              </a:rPr>
              <a:t>R E Q U I S I T O S</a:t>
            </a:r>
          </a:p>
          <a:p>
            <a:pPr marL="457200" indent="-457200" algn="ctr">
              <a:spcBef>
                <a:spcPts val="1200"/>
              </a:spcBef>
              <a:buFont typeface="+mj-lt"/>
              <a:buAutoNum type="arabicPeriod"/>
            </a:pPr>
            <a:endParaRPr lang="es-MX" sz="3500" b="1" dirty="0" smtClean="0">
              <a:latin typeface="Montserrat SemiBold" panose="00000700000000000000" pitchFamily="2" charset="0"/>
            </a:endParaRPr>
          </a:p>
        </p:txBody>
      </p:sp>
      <p:pic>
        <p:nvPicPr>
          <p:cNvPr id="6" name="Picture 4" descr="MCj0432605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63" y="551619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MCj0432636000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2211016"/>
            <a:ext cx="12827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MCj0397052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563" y="4225552"/>
            <a:ext cx="8413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626684" y="2609851"/>
            <a:ext cx="570547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>
              <a:latin typeface="Montserrat" panose="00000500000000000000" pitchFamily="2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s-MX" sz="2200" dirty="0">
                <a:latin typeface="Montserrat" panose="00000500000000000000" pitchFamily="2" charset="0"/>
              </a:rPr>
              <a:t>Acreditación de todas las actividades complementarias. </a:t>
            </a:r>
            <a:endParaRPr lang="es-MX" sz="2200" dirty="0" smtClean="0">
              <a:latin typeface="Montserrat" panose="00000500000000000000" pitchFamily="2" charset="0"/>
            </a:endParaRPr>
          </a:p>
          <a:p>
            <a:endParaRPr lang="es-MX" sz="2200" dirty="0">
              <a:latin typeface="Montserrat" panose="00000500000000000000" pitchFamily="2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s-MX" sz="2200" dirty="0" smtClean="0">
                <a:latin typeface="Montserrat" panose="00000500000000000000" pitchFamily="2" charset="0"/>
              </a:rPr>
              <a:t>Acreditación </a:t>
            </a:r>
            <a:r>
              <a:rPr lang="es-MX" sz="2200" dirty="0">
                <a:latin typeface="Montserrat" panose="00000500000000000000" pitchFamily="2" charset="0"/>
              </a:rPr>
              <a:t>del Servicio Social. </a:t>
            </a:r>
            <a:endParaRPr lang="es-MX" sz="2200" dirty="0" smtClean="0">
              <a:latin typeface="Montserrat" panose="00000500000000000000" pitchFamily="2" charset="0"/>
            </a:endParaRPr>
          </a:p>
          <a:p>
            <a:endParaRPr lang="es-MX" sz="2200" dirty="0" smtClean="0">
              <a:latin typeface="Montserrat" panose="00000500000000000000" pitchFamily="2" charset="0"/>
            </a:endParaRPr>
          </a:p>
          <a:p>
            <a:endParaRPr lang="es-MX" sz="1400" dirty="0" smtClean="0">
              <a:latin typeface="Montserrat" panose="00000500000000000000" pitchFamily="2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s-MX" sz="2200" dirty="0" smtClean="0">
                <a:latin typeface="Montserrat" panose="00000500000000000000" pitchFamily="2" charset="0"/>
              </a:rPr>
              <a:t> </a:t>
            </a:r>
            <a:r>
              <a:rPr lang="es-MX" sz="2200" dirty="0">
                <a:latin typeface="Montserrat" panose="00000500000000000000" pitchFamily="2" charset="0"/>
              </a:rPr>
              <a:t>Tener aprobado al menos el </a:t>
            </a:r>
            <a:r>
              <a:rPr lang="es-MX" sz="2200" dirty="0" smtClean="0">
                <a:latin typeface="Montserrat" panose="00000500000000000000" pitchFamily="2" charset="0"/>
              </a:rPr>
              <a:t>80% </a:t>
            </a:r>
            <a:r>
              <a:rPr lang="es-MX" sz="2200" dirty="0">
                <a:latin typeface="Montserrat" panose="00000500000000000000" pitchFamily="2" charset="0"/>
              </a:rPr>
              <a:t>de créditos de su plan de estudios. </a:t>
            </a:r>
            <a:endParaRPr lang="es-MX" sz="2200" dirty="0" smtClean="0">
              <a:latin typeface="Montserrat" panose="00000500000000000000" pitchFamily="2" charset="0"/>
            </a:endParaRPr>
          </a:p>
          <a:p>
            <a:endParaRPr lang="es-MX" sz="2200" dirty="0" smtClean="0">
              <a:latin typeface="Montserrat" panose="00000500000000000000" pitchFamily="2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s-MX" sz="2200" dirty="0" smtClean="0">
                <a:latin typeface="Montserrat" panose="00000500000000000000" pitchFamily="2" charset="0"/>
              </a:rPr>
              <a:t>No </a:t>
            </a:r>
            <a:r>
              <a:rPr lang="es-MX" sz="2200" dirty="0">
                <a:latin typeface="Montserrat" panose="00000500000000000000" pitchFamily="2" charset="0"/>
              </a:rPr>
              <a:t>contar con ninguna asignatura en condiciones de “curso especial”. </a:t>
            </a:r>
          </a:p>
          <a:p>
            <a:endParaRPr lang="es-MX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17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25538" y="1310156"/>
            <a:ext cx="6462713" cy="14620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500" b="1" dirty="0">
                <a:latin typeface="Montserrat ExtraBold" panose="00000900000000000000" pitchFamily="2" charset="0"/>
                <a:ea typeface="+mj-ea"/>
                <a:cs typeface="+mj-cs"/>
              </a:rPr>
              <a:t>    </a:t>
            </a:r>
            <a:r>
              <a:rPr lang="es-ES" sz="3500" b="1" dirty="0" smtClean="0">
                <a:latin typeface="Montserrat ExtraBold" panose="00000900000000000000" pitchFamily="2" charset="0"/>
                <a:ea typeface="+mj-ea"/>
                <a:cs typeface="+mj-cs"/>
              </a:rPr>
              <a:t>Á M B I T O S</a:t>
            </a:r>
            <a:endParaRPr lang="es-ES" sz="3500" b="1" dirty="0">
              <a:latin typeface="Montserrat ExtraBold" panose="00000900000000000000" pitchFamily="2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747804" y="2048447"/>
            <a:ext cx="7777163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s-ES" sz="2200" dirty="0" smtClean="0">
                <a:latin typeface="Montserrat" panose="00000500000000000000" pitchFamily="2" charset="0"/>
              </a:rPr>
              <a:t> </a:t>
            </a:r>
            <a:endParaRPr lang="es-ES" sz="2200" dirty="0">
              <a:latin typeface="Montserrat" panose="00000500000000000000" pitchFamily="2" charset="0"/>
            </a:endParaRPr>
          </a:p>
          <a:p>
            <a:pPr algn="just">
              <a:defRPr/>
            </a:pPr>
            <a:r>
              <a:rPr lang="es-ES" sz="2200" dirty="0">
                <a:latin typeface="Montserrat" panose="00000500000000000000" pitchFamily="2" charset="0"/>
              </a:rPr>
              <a:t>La residencia profesional se podrá acreditar mediante la realización de proyectos internos o externos con carácter local, regional, nacional o internacional, en cualquiera de los siguientes ámbitos: </a:t>
            </a:r>
          </a:p>
          <a:p>
            <a:pPr algn="just">
              <a:defRPr/>
            </a:pPr>
            <a:endParaRPr lang="es-ES" sz="2200" dirty="0">
              <a:latin typeface="Montserrat" panose="00000500000000000000" pitchFamily="2" charset="0"/>
            </a:endParaRPr>
          </a:p>
          <a:p>
            <a:pPr marL="457200" indent="-457200" algn="just">
              <a:buFontTx/>
              <a:buAutoNum type="alphaLcParenR"/>
              <a:defRPr/>
            </a:pPr>
            <a:r>
              <a:rPr lang="es-ES" sz="2200" dirty="0">
                <a:latin typeface="Montserrat" panose="00000500000000000000" pitchFamily="2" charset="0"/>
              </a:rPr>
              <a:t>Sectores social, productivo de bienes y servicios; </a:t>
            </a:r>
          </a:p>
          <a:p>
            <a:pPr marL="457200" indent="-457200" algn="just">
              <a:defRPr/>
            </a:pPr>
            <a:endParaRPr lang="es-ES" sz="2200" dirty="0">
              <a:latin typeface="Montserrat" panose="00000500000000000000" pitchFamily="2" charset="0"/>
            </a:endParaRPr>
          </a:p>
          <a:p>
            <a:pPr algn="just">
              <a:defRPr/>
            </a:pPr>
            <a:r>
              <a:rPr lang="es-ES" sz="2200" dirty="0">
                <a:latin typeface="Montserrat" panose="00000500000000000000" pitchFamily="2" charset="0"/>
              </a:rPr>
              <a:t>b) Innovación y Desarrollo Tecnológico; </a:t>
            </a:r>
            <a:endParaRPr lang="es-ES" sz="2200" dirty="0" smtClean="0">
              <a:latin typeface="Montserrat" panose="00000500000000000000" pitchFamily="2" charset="0"/>
            </a:endParaRPr>
          </a:p>
          <a:p>
            <a:pPr algn="just">
              <a:defRPr/>
            </a:pPr>
            <a:endParaRPr lang="es-ES" sz="2200" dirty="0">
              <a:latin typeface="Montserrat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s-ES" sz="2200" dirty="0">
                <a:latin typeface="Montserrat" panose="00000500000000000000" pitchFamily="2" charset="0"/>
              </a:rPr>
              <a:t>c) Investigación; </a:t>
            </a:r>
          </a:p>
          <a:p>
            <a:pPr>
              <a:lnSpc>
                <a:spcPct val="150000"/>
              </a:lnSpc>
            </a:pPr>
            <a:r>
              <a:rPr lang="es-ES" sz="2200" dirty="0">
                <a:latin typeface="Montserrat" panose="00000500000000000000" pitchFamily="2" charset="0"/>
              </a:rPr>
              <a:t>d) Diseño y/o construcción de equipo; </a:t>
            </a:r>
          </a:p>
          <a:p>
            <a:pPr algn="just">
              <a:defRPr/>
            </a:pPr>
            <a:endParaRPr lang="es-ES" sz="2200" dirty="0">
              <a:latin typeface="Montserrat" panose="00000500000000000000" pitchFamily="2" charset="0"/>
            </a:endParaRPr>
          </a:p>
        </p:txBody>
      </p:sp>
      <p:pic>
        <p:nvPicPr>
          <p:cNvPr id="12" name="Picture 6" descr="MCj04339430000[1]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455" y="4310745"/>
            <a:ext cx="2355431" cy="2355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0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2052" name="Picture 4" descr="Resultado de imagen para imagenes profesionales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727" y="2301978"/>
            <a:ext cx="4395223" cy="3605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25537" y="1362407"/>
            <a:ext cx="6462713" cy="14620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500" b="1" dirty="0">
                <a:latin typeface="Soberana Sans" pitchFamily="50" charset="0"/>
                <a:ea typeface="+mj-ea"/>
                <a:cs typeface="+mj-cs"/>
              </a:rPr>
              <a:t>    </a:t>
            </a:r>
            <a:r>
              <a:rPr lang="es-ES" sz="3500" b="1" dirty="0" smtClean="0">
                <a:latin typeface="Montserrat ExtraBold" panose="00000900000000000000" pitchFamily="2" charset="0"/>
                <a:ea typeface="+mj-ea"/>
                <a:cs typeface="+mj-cs"/>
              </a:rPr>
              <a:t>Á M B I T O S</a:t>
            </a:r>
            <a:endParaRPr lang="es-ES" sz="3500" b="1" dirty="0">
              <a:latin typeface="Montserrat ExtraBold" panose="00000900000000000000" pitchFamily="2" charset="0"/>
              <a:ea typeface="+mj-ea"/>
              <a:cs typeface="+mj-cs"/>
            </a:endParaRPr>
          </a:p>
        </p:txBody>
      </p:sp>
      <p:sp>
        <p:nvSpPr>
          <p:cNvPr id="4" name="7 Rectángulo"/>
          <p:cNvSpPr>
            <a:spLocks noChangeArrowheads="1"/>
          </p:cNvSpPr>
          <p:nvPr/>
        </p:nvSpPr>
        <p:spPr bwMode="auto">
          <a:xfrm>
            <a:off x="542539" y="2594591"/>
            <a:ext cx="8072845" cy="358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es-ES" sz="2200" dirty="0">
              <a:latin typeface="Montserrat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s-ES" sz="2200" dirty="0" smtClean="0">
                <a:latin typeface="Montserrat" panose="00000500000000000000" pitchFamily="2" charset="0"/>
              </a:rPr>
              <a:t>e</a:t>
            </a:r>
            <a:r>
              <a:rPr lang="es-ES" sz="2200" dirty="0">
                <a:latin typeface="Montserrat" panose="00000500000000000000" pitchFamily="2" charset="0"/>
              </a:rPr>
              <a:t>) Evento Nacional de Innovación Tecnológica participantes en la etapa nacional</a:t>
            </a:r>
            <a:r>
              <a:rPr lang="es-ES" sz="2200" dirty="0" smtClean="0">
                <a:latin typeface="Montserrat" panose="00000500000000000000" pitchFamily="2" charset="0"/>
              </a:rPr>
              <a:t>;</a:t>
            </a:r>
            <a:endParaRPr lang="es-ES" sz="2200" dirty="0">
              <a:latin typeface="Montserrat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s-ES" sz="2200" dirty="0">
                <a:latin typeface="Montserrat" panose="00000500000000000000" pitchFamily="2" charset="0"/>
              </a:rPr>
              <a:t>f) Veranos científicos o de investigación; </a:t>
            </a:r>
            <a:endParaRPr lang="es-ES" sz="2200" dirty="0" smtClean="0">
              <a:latin typeface="Montserrat" panose="00000500000000000000" pitchFamily="2" charset="0"/>
            </a:endParaRPr>
          </a:p>
          <a:p>
            <a:pPr>
              <a:lnSpc>
                <a:spcPct val="150000"/>
              </a:lnSpc>
            </a:pPr>
            <a:endParaRPr lang="es-ES" sz="1000" dirty="0">
              <a:latin typeface="Montserrat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s-ES" sz="2200" dirty="0">
                <a:latin typeface="Montserrat" panose="00000500000000000000" pitchFamily="2" charset="0"/>
              </a:rPr>
              <a:t>g) Proyectos propuestos por la academia que cuente con la autorización del Departamento Académico </a:t>
            </a:r>
          </a:p>
          <a:p>
            <a:endParaRPr lang="es-ES" sz="2500" dirty="0">
              <a:latin typeface="Adobe Caslo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89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" y="0"/>
            <a:ext cx="9096622" cy="6858000"/>
          </a:xfrm>
          <a:prstGeom prst="rect">
            <a:avLst/>
          </a:prstGeom>
        </p:spPr>
      </p:pic>
      <p:pic>
        <p:nvPicPr>
          <p:cNvPr id="1026" name="Picture 2" descr="http://www.itsrll.edu.mx/images/practicas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107" y="4201663"/>
            <a:ext cx="2663615" cy="2290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243105" y="1362407"/>
            <a:ext cx="6462713" cy="14620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sz="3500" b="1" dirty="0" smtClean="0">
                <a:latin typeface="Montserrat ExtraBold" panose="00000900000000000000" pitchFamily="2" charset="0"/>
                <a:ea typeface="+mj-ea"/>
                <a:cs typeface="+mj-cs"/>
              </a:rPr>
              <a:t>M E C A N I S M O S</a:t>
            </a:r>
            <a:endParaRPr lang="es-ES" sz="3500" b="1" dirty="0">
              <a:latin typeface="Montserrat ExtraBold" panose="00000900000000000000" pitchFamily="2" charset="0"/>
              <a:ea typeface="+mj-ea"/>
              <a:cs typeface="+mj-cs"/>
            </a:endParaRPr>
          </a:p>
        </p:txBody>
      </p:sp>
      <p:sp>
        <p:nvSpPr>
          <p:cNvPr id="4" name="7 Rectángulo"/>
          <p:cNvSpPr>
            <a:spLocks noChangeArrowheads="1"/>
          </p:cNvSpPr>
          <p:nvPr/>
        </p:nvSpPr>
        <p:spPr bwMode="auto">
          <a:xfrm>
            <a:off x="821692" y="2801282"/>
            <a:ext cx="688412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arenR"/>
              <a:defRPr/>
            </a:pPr>
            <a:r>
              <a:rPr lang="es-ES" sz="2200" dirty="0">
                <a:latin typeface="Montserrat" panose="00000500000000000000" pitchFamily="2" charset="0"/>
              </a:rPr>
              <a:t>Selección en un banco de </a:t>
            </a:r>
            <a:r>
              <a:rPr lang="es-ES" sz="2200" dirty="0" smtClean="0">
                <a:latin typeface="Montserrat" panose="00000500000000000000" pitchFamily="2" charset="0"/>
              </a:rPr>
              <a:t>proyectos.</a:t>
            </a:r>
          </a:p>
          <a:p>
            <a:pPr marL="457200" indent="-457200">
              <a:buFont typeface="+mj-lt"/>
              <a:buAutoNum type="arabicParenR"/>
              <a:defRPr/>
            </a:pPr>
            <a:endParaRPr lang="es-ES" sz="2200" dirty="0">
              <a:latin typeface="Montserrat" panose="00000500000000000000" pitchFamily="2" charset="0"/>
            </a:endParaRPr>
          </a:p>
          <a:p>
            <a:pPr marL="457200" indent="-457200">
              <a:buFont typeface="+mj-lt"/>
              <a:buAutoNum type="arabicParenR"/>
              <a:defRPr/>
            </a:pPr>
            <a:r>
              <a:rPr lang="es-ES" sz="2200" dirty="0" smtClean="0">
                <a:latin typeface="Montserrat" panose="00000500000000000000" pitchFamily="2" charset="0"/>
              </a:rPr>
              <a:t>Propuesta </a:t>
            </a:r>
            <a:r>
              <a:rPr lang="es-ES" sz="2200" dirty="0">
                <a:latin typeface="Montserrat" panose="00000500000000000000" pitchFamily="2" charset="0"/>
              </a:rPr>
              <a:t>de un proyecto por parte del </a:t>
            </a:r>
            <a:r>
              <a:rPr lang="es-ES" sz="2200" dirty="0" smtClean="0">
                <a:latin typeface="Montserrat" panose="00000500000000000000" pitchFamily="2" charset="0"/>
              </a:rPr>
              <a:t>estudiante. (PROPUESTA PROPIA).</a:t>
            </a:r>
          </a:p>
          <a:p>
            <a:pPr marL="457200" indent="-457200">
              <a:buFont typeface="+mj-lt"/>
              <a:buAutoNum type="arabicParenR"/>
              <a:defRPr/>
            </a:pPr>
            <a:endParaRPr lang="es-ES" sz="2200" dirty="0">
              <a:latin typeface="Montserrat" panose="00000500000000000000" pitchFamily="2" charset="0"/>
            </a:endParaRPr>
          </a:p>
          <a:p>
            <a:pPr marL="457200" indent="-457200">
              <a:buFont typeface="+mj-lt"/>
              <a:buAutoNum type="arabicParenR"/>
              <a:defRPr/>
            </a:pPr>
            <a:endParaRPr lang="es-ES" sz="2200" dirty="0" smtClean="0">
              <a:latin typeface="Montserrat" panose="00000500000000000000" pitchFamily="2" charset="0"/>
            </a:endParaRPr>
          </a:p>
          <a:p>
            <a:pPr marL="457200" indent="-457200">
              <a:buFont typeface="+mj-lt"/>
              <a:buAutoNum type="arabicParenR"/>
              <a:defRPr/>
            </a:pPr>
            <a:r>
              <a:rPr lang="es-ES" sz="2200" dirty="0" smtClean="0">
                <a:latin typeface="Montserrat" panose="00000500000000000000" pitchFamily="2" charset="0"/>
              </a:rPr>
              <a:t> Propuesta como trabajador.</a:t>
            </a:r>
            <a:endParaRPr lang="es-ES" sz="22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91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2306</TotalTime>
  <Words>1118</Words>
  <Application>Microsoft Office PowerPoint</Application>
  <PresentationFormat>Presentación en pantalla (4:3)</PresentationFormat>
  <Paragraphs>159</Paragraphs>
  <Slides>24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37" baseType="lpstr">
      <vt:lpstr>Adobe Caslon Pro</vt:lpstr>
      <vt:lpstr>Arial</vt:lpstr>
      <vt:lpstr>Calibri</vt:lpstr>
      <vt:lpstr>Calibri Light</vt:lpstr>
      <vt:lpstr>Montserrat</vt:lpstr>
      <vt:lpstr>Montserrat Black</vt:lpstr>
      <vt:lpstr>Montserrat ExtraBold</vt:lpstr>
      <vt:lpstr>Montserrat Light</vt:lpstr>
      <vt:lpstr>Montserrat SemiBold</vt:lpstr>
      <vt:lpstr>Soberana Sans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Software</dc:creator>
  <cp:lastModifiedBy>ITC-0132</cp:lastModifiedBy>
  <cp:revision>86</cp:revision>
  <cp:lastPrinted>2019-03-22T18:46:19Z</cp:lastPrinted>
  <dcterms:created xsi:type="dcterms:W3CDTF">2015-11-10T12:21:44Z</dcterms:created>
  <dcterms:modified xsi:type="dcterms:W3CDTF">2019-05-21T19:49:02Z</dcterms:modified>
</cp:coreProperties>
</file>